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8.xml" ContentType="application/vnd.openxmlformats-officedocument.theme+xml"/>
  <Override PartName="/ppt/theme/theme9.xml" ContentType="application/vnd.openxmlformats-officedocument.theme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10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Default Extension="wdp" ContentType="image/vnd.ms-photo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68" r:id="rId3"/>
    <p:sldMasterId id="2147483671" r:id="rId4"/>
    <p:sldMasterId id="2147483674" r:id="rId5"/>
    <p:sldMasterId id="2147483679" r:id="rId6"/>
    <p:sldMasterId id="2147483682" r:id="rId7"/>
    <p:sldMasterId id="2147483685" r:id="rId8"/>
    <p:sldMasterId id="2147483688" r:id="rId9"/>
  </p:sldMasterIdLst>
  <p:notesMasterIdLst>
    <p:notesMasterId r:id="rId38"/>
  </p:notesMasterIdLst>
  <p:sldIdLst>
    <p:sldId id="258" r:id="rId10"/>
    <p:sldId id="356" r:id="rId11"/>
    <p:sldId id="321" r:id="rId12"/>
    <p:sldId id="322" r:id="rId13"/>
    <p:sldId id="294" r:id="rId14"/>
    <p:sldId id="323" r:id="rId15"/>
    <p:sldId id="324" r:id="rId16"/>
    <p:sldId id="326" r:id="rId17"/>
    <p:sldId id="327" r:id="rId18"/>
    <p:sldId id="325" r:id="rId19"/>
    <p:sldId id="316" r:id="rId20"/>
    <p:sldId id="317" r:id="rId21"/>
    <p:sldId id="261" r:id="rId22"/>
    <p:sldId id="332" r:id="rId23"/>
    <p:sldId id="335" r:id="rId24"/>
    <p:sldId id="336" r:id="rId25"/>
    <p:sldId id="355" r:id="rId26"/>
    <p:sldId id="267" r:id="rId27"/>
    <p:sldId id="337" r:id="rId28"/>
    <p:sldId id="318" r:id="rId29"/>
    <p:sldId id="271" r:id="rId30"/>
    <p:sldId id="340" r:id="rId31"/>
    <p:sldId id="341" r:id="rId32"/>
    <p:sldId id="342" r:id="rId33"/>
    <p:sldId id="343" r:id="rId34"/>
    <p:sldId id="344" r:id="rId35"/>
    <p:sldId id="283" r:id="rId36"/>
    <p:sldId id="284" r:id="rId37"/>
  </p:sldIdLst>
  <p:sldSz cx="9144000" cy="6858000" type="screen4x3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 snapVertSplitter="1" vertBarState="minimized" horzBarState="maximized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1164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9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1391D-EFA0-40A9-92E9-564A9A15FCA0}" type="datetimeFigureOut">
              <a:rPr lang="en-US" smtClean="0"/>
              <a:pPr/>
              <a:t>3/21/2016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FA983-C676-4E80-8969-59F1892D0E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5604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C237CC-1C7E-4CF0-A11A-FA3CDC47FE9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18328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129FF0-BFF5-4464-8B56-2634F9A66983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552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  <p:sp>
        <p:nvSpPr>
          <p:cNvPr id="55296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529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4BF5CAE8-8A2C-4AF8-AB69-1E1114BC40F8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8</a:t>
            </a:fld>
            <a:endParaRPr lang="en-US" sz="1200" dirty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97875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129FF0-BFF5-4464-8B56-2634F9A66983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552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  <p:sp>
        <p:nvSpPr>
          <p:cNvPr id="55296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529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7931725" indent="-37474525"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4BF5CAE8-8A2C-4AF8-AB69-1E1114BC40F8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10</a:t>
            </a:fld>
            <a:endParaRPr lang="en-US" sz="1200" dirty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2921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2415F5D-2E13-472E-958D-374341833FE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10104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://www.bea.gov/" TargetMode="External"/><Relationship Id="rId3" Type="http://schemas.openxmlformats.org/officeDocument/2006/relationships/hyperlink" Target="http://www.gregmankiw.blogspot.com/" TargetMode="External"/><Relationship Id="rId7" Type="http://schemas.openxmlformats.org/officeDocument/2006/relationships/hyperlink" Target="http://www.freakonomics.com/blog/" TargetMode="External"/><Relationship Id="rId12" Type="http://schemas.openxmlformats.org/officeDocument/2006/relationships/image" Target="../media/image13.png"/><Relationship Id="rId2" Type="http://schemas.openxmlformats.org/officeDocument/2006/relationships/image" Target="../media/image8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0.png"/><Relationship Id="rId11" Type="http://schemas.openxmlformats.org/officeDocument/2006/relationships/hyperlink" Target="http://blogs.worthpublishers.com/econblog/" TargetMode="External"/><Relationship Id="rId5" Type="http://schemas.openxmlformats.org/officeDocument/2006/relationships/hyperlink" Target="http://marginalrevolution.com/" TargetMode="External"/><Relationship Id="rId15" Type="http://schemas.openxmlformats.org/officeDocument/2006/relationships/hyperlink" Target="http://krugman.blogs.nytimes.com/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hyperlink" Target="http://www.bls.gov/" TargetMode="External"/><Relationship Id="rId1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3536" y="-76200"/>
            <a:ext cx="943896" cy="99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>
            <a:hlinkClick r:id="" action="ppaction://noaction"/>
          </p:cNvPr>
          <p:cNvSpPr/>
          <p:nvPr/>
        </p:nvSpPr>
        <p:spPr>
          <a:xfrm>
            <a:off x="0" y="5952053"/>
            <a:ext cx="1143000" cy="905947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To </a:t>
            </a:r>
            <a:r>
              <a:rPr lang="en-US" sz="11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</a:t>
            </a:r>
            <a:endParaRPr lang="en-US" sz="11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0" name="Picture 9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7974496" y="6028188"/>
            <a:ext cx="1143000" cy="8569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6895" y="6209547"/>
            <a:ext cx="634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" action="ppaction://noaction"/>
              </a:rPr>
              <a:t>To Video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14591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5715000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0" y="2514600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8" descr="mf57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1F6"/>
              </a:clrFrom>
              <a:clrTo>
                <a:srgbClr val="FFF1F6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1676400"/>
            <a:ext cx="9144000" cy="369888"/>
          </a:xfrm>
          <a:prstGeom prst="rect">
            <a:avLst/>
          </a:prstGeom>
          <a:solidFill>
            <a:srgbClr val="CCFF33">
              <a:alpha val="47058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b="1" i="1" dirty="0">
                <a:latin typeface="Arial" charset="0"/>
              </a:rPr>
              <a:t>Some good blogs and other sites to get the juices flowing: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629400" cy="784225"/>
          </a:xfrm>
          <a:prstGeom prst="rect">
            <a:avLst/>
          </a:prstGeom>
          <a:noFill/>
          <a:effectLst/>
        </p:spPr>
        <p:txBody>
          <a:bodyPr/>
          <a:lstStyle>
            <a:lvl1pPr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Century Gothic" pitchFamily="34" charset="0"/>
                <a:cs typeface="Arial" pitchFamily="34" charset="0"/>
              </a:rPr>
              <a:t>Food for Thought….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Century Gothic" pitchFamily="34" charset="0"/>
              <a:cs typeface="Arial" pitchFamily="34" charset="0"/>
            </a:endParaRPr>
          </a:p>
        </p:txBody>
      </p:sp>
      <p:pic>
        <p:nvPicPr>
          <p:cNvPr id="7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94138"/>
            <a:ext cx="2724150" cy="51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2878138"/>
            <a:ext cx="2998787" cy="539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2819400"/>
            <a:ext cx="2686050" cy="65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849938"/>
            <a:ext cx="2667000" cy="36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824413"/>
            <a:ext cx="3689350" cy="585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0" y="5838825"/>
            <a:ext cx="3130550" cy="38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CC41E-FED2-45C2-81A4-A3B1F8E0267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>
              <a:defRPr sz="1100" i="0" cap="small" spc="400" baseline="0" smtClean="0"/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33794" name="Picture 2">
            <a:hlinkClick r:id="rId15"/>
          </p:cNvPr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34" y="3737661"/>
            <a:ext cx="2895599" cy="830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205174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1313" indent="0"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0"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ight Arrow 8">
            <a:hlinkClick r:id="" action="ppaction://noaction"/>
          </p:cNvPr>
          <p:cNvSpPr/>
          <p:nvPr userDrawn="1"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0" name="Picture 9">
            <a:hlinkClick r:id="" action="ppaction://noaction"/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7974496" y="6028188"/>
            <a:ext cx="1143000" cy="856979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0" y="1287308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67400" y="51250"/>
            <a:ext cx="3276600" cy="135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15"/>
          <p:cNvCxnSpPr/>
          <p:nvPr userDrawn="1"/>
        </p:nvCxnSpPr>
        <p:spPr>
          <a:xfrm>
            <a:off x="0" y="5791200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17337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938" y="5181600"/>
            <a:ext cx="887412" cy="186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Solina Lindahl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5486398"/>
            <a:ext cx="7772400" cy="1371601"/>
          </a:xfrm>
          <a:noFill/>
        </p:spPr>
        <p:txBody>
          <a:bodyPr>
            <a:noAutofit/>
          </a:bodyPr>
          <a:lstStyle>
            <a:lvl1pPr algn="r">
              <a:defRPr lang="en-US" sz="5400" b="1" i="0" u="none" strike="noStrike" cap="none" spc="100" baseline="0" smtClean="0">
                <a:solidFill>
                  <a:srgbClr val="FF3300"/>
                </a:solidFill>
                <a:effectLst/>
                <a:latin typeface="Candara" pitchFamily="34" charset="0"/>
              </a:defRPr>
            </a:lvl1pPr>
          </a:lstStyle>
          <a:p>
            <a:r>
              <a:rPr lang="en-US" dirty="0" smtClean="0"/>
              <a:t>First Principles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0300" y="6629400"/>
            <a:ext cx="43434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B2C18-4E02-4E6A-91FC-517D930E6D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381860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0" y="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2813"/>
          </a:xfrm>
          <a:solidFill>
            <a:schemeClr val="accent5"/>
          </a:solidFill>
        </p:spPr>
        <p:txBody>
          <a:bodyPr/>
          <a:lstStyle>
            <a:lvl1pPr algn="ctr">
              <a:defRPr sz="4800" b="0" spc="3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•"/>
              <a:defRPr sz="3200" b="1"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2800" b="1">
                <a:latin typeface="Arial" pitchFamily="34" charset="0"/>
                <a:cs typeface="Arial" pitchFamily="34" charset="0"/>
              </a:defRPr>
            </a:lvl3pPr>
            <a:lvl4pPr>
              <a:buFont typeface="Arial" pitchFamily="34" charset="0"/>
              <a:buChar char="•"/>
              <a:defRPr sz="24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24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Oval 7"/>
          <p:cNvSpPr/>
          <p:nvPr userDrawn="1"/>
        </p:nvSpPr>
        <p:spPr bwMode="auto">
          <a:xfrm>
            <a:off x="8305800" y="6492240"/>
            <a:ext cx="457200" cy="365760"/>
          </a:xfrm>
          <a:prstGeom prst="ellips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8382000" y="6492875"/>
            <a:ext cx="3810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4-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686800" y="6492240"/>
            <a:ext cx="4572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61F0A8-952B-4500-9ABC-60817A0249C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08548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062933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98526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409840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121599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593089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844342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96BB67-7689-41CE-8DB2-73A9143B19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40978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67197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0886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489" y="0"/>
            <a:ext cx="1140511" cy="77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613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148291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EB2B95-EA4E-4992-810B-4F372A161F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36253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EB2B95-EA4E-4992-810B-4F372A161F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2653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938" y="5382161"/>
            <a:ext cx="33194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8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13(28)</a:t>
            </a:r>
            <a:endParaRPr 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Solina Lindahl</a:t>
            </a:r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1371600" y="5486398"/>
            <a:ext cx="7772400" cy="137160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5400" b="1" i="0" u="none" strike="noStrike" kern="1200" cap="none" spc="100" baseline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Fiscal Policy</a:t>
            </a:r>
            <a:endParaRPr lang="en-US" sz="54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96492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4DE6-8B77-400C-8F66-8B96B952C9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36961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slide" Target="../slides/slide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slide" Target="../slides/slide1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slide" Target="../slides/slide1.xml"/><Relationship Id="rId4" Type="http://schemas.openxmlformats.org/officeDocument/2006/relationships/image" Target="../media/image17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slide" Target="../slides/slide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slide" Target="../slides/slide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0.xml"/><Relationship Id="rId4" Type="http://schemas.openxmlformats.org/officeDocument/2006/relationships/slide" Target="../slides/slid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830388"/>
            <a:ext cx="8686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120650"/>
            <a:ext cx="8153400" cy="946150"/>
          </a:xfrm>
          <a:prstGeom prst="rect">
            <a:avLst/>
          </a:prstGeom>
          <a:noFill/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i="1" kern="1200" baseline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r>
              <a:rPr lang="en-US" dirty="0" smtClean="0"/>
              <a:t>Take a look…..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33"/>
            <a:ext cx="990600" cy="110474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9906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38200"/>
            <a:ext cx="9144000" cy="0"/>
          </a:xfrm>
          <a:prstGeom prst="line">
            <a:avLst/>
          </a:prstGeom>
          <a:ln w="127000" cmpd="sng">
            <a:solidFill>
              <a:schemeClr val="tx2">
                <a:lumMod val="20000"/>
                <a:lumOff val="80000"/>
                <a:alpha val="71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7468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r" defTabSz="914400" rtl="0" eaLnBrk="1" latinLnBrk="0" hangingPunct="1">
        <a:spcBef>
          <a:spcPct val="0"/>
        </a:spcBef>
        <a:buNone/>
        <a:defRPr sz="4400" b="1" kern="1200" spc="-200" baseline="0">
          <a:solidFill>
            <a:schemeClr val="accent6">
              <a:lumMod val="75000"/>
            </a:schemeClr>
          </a:solidFill>
          <a:latin typeface="Candara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722437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4576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44DE6-8B77-400C-8F66-8B96B952C9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387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80E936-C63C-43A2-9E7F-B6560F6378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ndara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Practice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2292" name="Picture 11" descr="Pencil_8160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042" y="47416"/>
            <a:ext cx="224895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8" name="Right Arrow 7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Application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Oval 9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184" y="304800"/>
            <a:ext cx="1609816" cy="60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55139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3800" y="0"/>
            <a:ext cx="160020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Discussion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pic>
        <p:nvPicPr>
          <p:cNvPr id="2" name="Picture 2" descr="Man thinking"/>
          <p:cNvPicPr>
            <a:picLocks noChangeAspect="1" noChangeArrowheads="1"/>
          </p:cNvPicPr>
          <p:nvPr/>
        </p:nvPicPr>
        <p:blipFill rotWithShape="1">
          <a:blip r:embed="rId5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536595" y="108569"/>
            <a:ext cx="780664" cy="83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n thinking"/>
          <p:cNvPicPr>
            <a:picLocks noChangeAspect="1" noChangeArrowheads="1"/>
          </p:cNvPicPr>
          <p:nvPr/>
        </p:nvPicPr>
        <p:blipFill rotWithShape="1"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70066" y="108568"/>
            <a:ext cx="780664" cy="83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9945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3558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6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2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22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://upload.wikimedia.org/wikipedia/commons/5/5b/LibertyBond-WinsorMcCay.jpg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4525963"/>
          </a:xfrm>
        </p:spPr>
        <p:txBody>
          <a:bodyPr/>
          <a:lstStyle/>
          <a:p>
            <a:pPr marL="684213" indent="-342900">
              <a:buBlip>
                <a:blip r:embed="rId2"/>
              </a:buBlip>
            </a:pPr>
            <a:r>
              <a:rPr lang="en-US" sz="2400" b="0" dirty="0"/>
              <a:t>What </a:t>
            </a:r>
            <a:r>
              <a:rPr lang="en-US" sz="2400" dirty="0">
                <a:hlinkClick r:id="rId3" action="ppaction://hlinksldjump"/>
              </a:rPr>
              <a:t>fiscal policy </a:t>
            </a:r>
            <a:r>
              <a:rPr lang="en-US" sz="2400" b="0" dirty="0"/>
              <a:t>is and why it is </a:t>
            </a:r>
            <a:r>
              <a:rPr lang="en-US" sz="2400" b="0" dirty="0" smtClean="0"/>
              <a:t>an important tool</a:t>
            </a:r>
          </a:p>
          <a:p>
            <a:pPr marL="684213" indent="-342900">
              <a:buBlip>
                <a:blip r:embed="rId2"/>
              </a:buBlip>
            </a:pPr>
            <a:r>
              <a:rPr lang="en-US" sz="2400" dirty="0" smtClean="0">
                <a:hlinkClick r:id="rId4" action="ppaction://hlinksldjump"/>
              </a:rPr>
              <a:t>expansionary </a:t>
            </a:r>
            <a:r>
              <a:rPr lang="en-US" sz="2400" dirty="0">
                <a:hlinkClick r:id="rId4" action="ppaction://hlinksldjump"/>
              </a:rPr>
              <a:t>fiscal policy </a:t>
            </a:r>
            <a:r>
              <a:rPr lang="en-US" sz="2400" b="0" dirty="0"/>
              <a:t>and </a:t>
            </a:r>
            <a:r>
              <a:rPr lang="en-US" sz="2400" dirty="0" err="1" smtClean="0">
                <a:hlinkClick r:id="rId5" action="ppaction://hlinksldjump"/>
              </a:rPr>
              <a:t>contractionary</a:t>
            </a:r>
            <a:r>
              <a:rPr lang="en-US" sz="2400" dirty="0" smtClean="0">
                <a:hlinkClick r:id="rId5" action="ppaction://hlinksldjump"/>
              </a:rPr>
              <a:t> fiscal policy</a:t>
            </a:r>
            <a:endParaRPr lang="en-US" sz="2400" dirty="0"/>
          </a:p>
          <a:p>
            <a:pPr marL="684213" indent="-342900">
              <a:buBlip>
                <a:blip r:embed="rId2"/>
              </a:buBlip>
            </a:pPr>
            <a:r>
              <a:rPr lang="en-US" sz="2400" dirty="0" smtClean="0">
                <a:hlinkClick r:id="rId6" action="ppaction://hlinksldjump"/>
              </a:rPr>
              <a:t>multiplier effect </a:t>
            </a:r>
            <a:r>
              <a:rPr lang="en-US" sz="2400" b="0" dirty="0"/>
              <a:t>and </a:t>
            </a:r>
            <a:r>
              <a:rPr lang="en-US" sz="2400" b="0" dirty="0" smtClean="0"/>
              <a:t>fiscal policy</a:t>
            </a:r>
            <a:endParaRPr lang="en-US" sz="2400" dirty="0"/>
          </a:p>
          <a:p>
            <a:pPr marL="684213" indent="-342900">
              <a:buBlip>
                <a:blip r:embed="rId2"/>
              </a:buBlip>
            </a:pPr>
            <a:r>
              <a:rPr lang="en-US" sz="2400" dirty="0" smtClean="0">
                <a:hlinkClick r:id="rId7" action="ppaction://hlinksldjump"/>
              </a:rPr>
              <a:t>public </a:t>
            </a:r>
            <a:r>
              <a:rPr lang="en-US" sz="2400" dirty="0">
                <a:hlinkClick r:id="rId7" action="ppaction://hlinksldjump"/>
              </a:rPr>
              <a:t>debt </a:t>
            </a:r>
            <a:r>
              <a:rPr lang="en-US" sz="2400" b="0" dirty="0" smtClean="0"/>
              <a:t> ~  a cause for concern</a:t>
            </a:r>
            <a:endParaRPr lang="en-US" sz="2400" b="0" dirty="0"/>
          </a:p>
          <a:p>
            <a:pPr marL="684213" indent="-342900">
              <a:buBlip>
                <a:blip r:embed="rId2"/>
              </a:buBlip>
            </a:pPr>
            <a:r>
              <a:rPr lang="en-US" sz="2400" dirty="0" smtClean="0">
                <a:hlinkClick r:id="" action="ppaction://noaction"/>
              </a:rPr>
              <a:t>implicit </a:t>
            </a:r>
            <a:r>
              <a:rPr lang="en-US" sz="2400" dirty="0">
                <a:hlinkClick r:id="" action="ppaction://noaction"/>
              </a:rPr>
              <a:t>liabilities </a:t>
            </a:r>
            <a:r>
              <a:rPr lang="en-US" sz="2400" b="0" dirty="0"/>
              <a:t>of </a:t>
            </a:r>
            <a:r>
              <a:rPr lang="en-US" sz="2400" b="0" dirty="0" smtClean="0"/>
              <a:t>the </a:t>
            </a:r>
            <a:r>
              <a:rPr lang="en-US" sz="2400" b="0" dirty="0" smtClean="0"/>
              <a:t>government</a:t>
            </a:r>
          </a:p>
          <a:p>
            <a:pPr marL="684213" indent="-342900">
              <a:buBlip>
                <a:blip r:embed="rId2"/>
              </a:buBlip>
            </a:pPr>
            <a:endParaRPr lang="en-US" sz="2400" b="0" dirty="0" smtClean="0"/>
          </a:p>
          <a:p>
            <a:pPr marL="684213" indent="-342900">
              <a:buBlip>
                <a:blip r:embed="rId2"/>
              </a:buBlip>
            </a:pPr>
            <a:endParaRPr lang="en-US" sz="2400" b="0" dirty="0" smtClean="0"/>
          </a:p>
          <a:p>
            <a:pPr marL="684213" indent="-342900"/>
            <a:r>
              <a:rPr lang="en-US" sz="2400" i="1" dirty="0" smtClean="0"/>
              <a:t>Fiscal:</a:t>
            </a:r>
          </a:p>
          <a:p>
            <a:pPr marL="684213" indent="-342900"/>
            <a:r>
              <a:rPr lang="en-US" sz="2400" b="0" dirty="0" smtClean="0"/>
              <a:t> </a:t>
            </a:r>
            <a:r>
              <a:rPr lang="en-US" sz="2400" b="0" dirty="0" err="1" smtClean="0"/>
              <a:t>Govt</a:t>
            </a:r>
            <a:r>
              <a:rPr lang="en-US" sz="2400" b="0" dirty="0" smtClean="0"/>
              <a:t> Budget = Tax Revenue – </a:t>
            </a:r>
            <a:r>
              <a:rPr lang="en-US" sz="2400" b="0" dirty="0" err="1" smtClean="0"/>
              <a:t>Govt</a:t>
            </a:r>
            <a:r>
              <a:rPr lang="en-US" sz="2400" b="0" dirty="0" smtClean="0"/>
              <a:t> Spending – </a:t>
            </a:r>
            <a:r>
              <a:rPr lang="en-US" sz="2400" b="0" dirty="0" err="1" smtClean="0"/>
              <a:t>Govt</a:t>
            </a:r>
            <a:r>
              <a:rPr lang="en-US" sz="2400" b="0" dirty="0" smtClean="0"/>
              <a:t> Transfer</a:t>
            </a:r>
          </a:p>
          <a:p>
            <a:pPr marL="684213" indent="-342900"/>
            <a:r>
              <a:rPr lang="en-US" sz="2400" b="0" dirty="0" smtClean="0"/>
              <a:t> </a:t>
            </a:r>
            <a:r>
              <a:rPr lang="en-US" sz="2400" b="0" dirty="0" smtClean="0"/>
              <a:t>                          </a:t>
            </a:r>
            <a:r>
              <a:rPr lang="en-US" sz="2400" dirty="0" smtClean="0">
                <a:solidFill>
                  <a:srgbClr val="FF0000"/>
                </a:solidFill>
              </a:rPr>
              <a:t>=              T           -            G                 -           TR</a:t>
            </a:r>
          </a:p>
          <a:p>
            <a:pPr marL="3314700" lvl="6" indent="-342900">
              <a:buNone/>
            </a:pP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-49096" y="6273798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rId3" action="ppaction://hlinksldjump"/>
              </a:rPr>
              <a:t>To First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rId3" action="ppaction://hlinksldjump"/>
              </a:rPr>
              <a:t>Active Learning</a:t>
            </a:r>
            <a:endParaRPr lang="en-US" sz="10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381000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FISCAL POLICY</a:t>
            </a:r>
            <a:endParaRPr lang="en-US" sz="3200" b="1" dirty="0"/>
          </a:p>
        </p:txBody>
      </p:sp>
    </p:spTree>
    <p:extLst>
      <p:ext uri="{BB962C8B-B14F-4D97-AF65-F5344CB8AC3E}">
        <p14:creationId xmlns="" xmlns:p14="http://schemas.microsoft.com/office/powerpoint/2010/main" val="22750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59" name="Line 66"/>
          <p:cNvSpPr>
            <a:spLocks noChangeShapeType="1"/>
          </p:cNvSpPr>
          <p:nvPr/>
        </p:nvSpPr>
        <p:spPr bwMode="auto">
          <a:xfrm flipV="1">
            <a:off x="1314450" y="2627312"/>
            <a:ext cx="3725863" cy="2479675"/>
          </a:xfrm>
          <a:prstGeom prst="line">
            <a:avLst/>
          </a:prstGeom>
          <a:noFill/>
          <a:ln w="38100">
            <a:solidFill>
              <a:srgbClr val="EE313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1957" name="Line 63"/>
          <p:cNvSpPr>
            <a:spLocks noChangeShapeType="1"/>
          </p:cNvSpPr>
          <p:nvPr/>
        </p:nvSpPr>
        <p:spPr bwMode="auto">
          <a:xfrm>
            <a:off x="2572279" y="2489200"/>
            <a:ext cx="1587" cy="3459162"/>
          </a:xfrm>
          <a:prstGeom prst="line">
            <a:avLst/>
          </a:prstGeom>
          <a:noFill/>
          <a:ln w="38100">
            <a:solidFill>
              <a:srgbClr val="F79448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1938" name="Line 65"/>
          <p:cNvSpPr>
            <a:spLocks noChangeShapeType="1"/>
          </p:cNvSpPr>
          <p:nvPr/>
        </p:nvSpPr>
        <p:spPr bwMode="auto">
          <a:xfrm flipH="1" flipV="1">
            <a:off x="1239838" y="2922587"/>
            <a:ext cx="2530475" cy="2566988"/>
          </a:xfrm>
          <a:prstGeom prst="line">
            <a:avLst/>
          </a:prstGeom>
          <a:noFill/>
          <a:ln w="38100">
            <a:solidFill>
              <a:srgbClr val="3C5DA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1941" name="Line 5"/>
          <p:cNvSpPr>
            <a:spLocks noChangeShapeType="1"/>
          </p:cNvSpPr>
          <p:nvPr/>
        </p:nvSpPr>
        <p:spPr bwMode="auto">
          <a:xfrm flipH="1">
            <a:off x="471488" y="3776662"/>
            <a:ext cx="2770187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1942" name="Rectangle 7"/>
          <p:cNvSpPr>
            <a:spLocks noChangeArrowheads="1"/>
          </p:cNvSpPr>
          <p:nvPr/>
        </p:nvSpPr>
        <p:spPr bwMode="auto">
          <a:xfrm>
            <a:off x="3201988" y="5967412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Y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44" name="Rectangle 13"/>
          <p:cNvSpPr>
            <a:spLocks noChangeArrowheads="1"/>
          </p:cNvSpPr>
          <p:nvPr/>
        </p:nvSpPr>
        <p:spPr bwMode="auto">
          <a:xfrm>
            <a:off x="176213" y="3619500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45" name="Rectangle 31"/>
          <p:cNvSpPr>
            <a:spLocks noChangeArrowheads="1"/>
          </p:cNvSpPr>
          <p:nvPr/>
        </p:nvSpPr>
        <p:spPr bwMode="auto">
          <a:xfrm>
            <a:off x="3452813" y="3673475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48" name="Rectangle 41"/>
          <p:cNvSpPr>
            <a:spLocks noChangeArrowheads="1"/>
          </p:cNvSpPr>
          <p:nvPr/>
        </p:nvSpPr>
        <p:spPr bwMode="auto">
          <a:xfrm>
            <a:off x="4814888" y="2362200"/>
            <a:ext cx="631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SRAS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52" name="Rectangle 49"/>
          <p:cNvSpPr>
            <a:spLocks noChangeArrowheads="1"/>
          </p:cNvSpPr>
          <p:nvPr/>
        </p:nvSpPr>
        <p:spPr bwMode="auto">
          <a:xfrm>
            <a:off x="2362200" y="2225675"/>
            <a:ext cx="533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LRAS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55" name="Rectangle 52"/>
          <p:cNvSpPr>
            <a:spLocks noChangeArrowheads="1"/>
          </p:cNvSpPr>
          <p:nvPr/>
        </p:nvSpPr>
        <p:spPr bwMode="auto">
          <a:xfrm>
            <a:off x="4572000" y="5051425"/>
            <a:ext cx="3590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58" name="Line 64"/>
          <p:cNvSpPr>
            <a:spLocks noChangeShapeType="1"/>
          </p:cNvSpPr>
          <p:nvPr/>
        </p:nvSpPr>
        <p:spPr bwMode="auto">
          <a:xfrm flipH="1" flipV="1">
            <a:off x="2055813" y="2528887"/>
            <a:ext cx="2532062" cy="2566988"/>
          </a:xfrm>
          <a:prstGeom prst="line">
            <a:avLst/>
          </a:prstGeom>
          <a:noFill/>
          <a:ln w="38100">
            <a:solidFill>
              <a:srgbClr val="AEC5E7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1960" name="Oval 68"/>
          <p:cNvSpPr>
            <a:spLocks noChangeArrowheads="1"/>
          </p:cNvSpPr>
          <p:nvPr/>
        </p:nvSpPr>
        <p:spPr bwMode="auto">
          <a:xfrm>
            <a:off x="3244850" y="3727450"/>
            <a:ext cx="106363" cy="1127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62" name="Freeform 76"/>
          <p:cNvSpPr>
            <a:spLocks/>
          </p:cNvSpPr>
          <p:nvPr/>
        </p:nvSpPr>
        <p:spPr bwMode="auto">
          <a:xfrm>
            <a:off x="452438" y="2225674"/>
            <a:ext cx="6837362" cy="3722687"/>
          </a:xfrm>
          <a:custGeom>
            <a:avLst/>
            <a:gdLst>
              <a:gd name="T0" fmla="*/ 6838066 w 3031"/>
              <a:gd name="T1" fmla="*/ 4853066 h 2072"/>
              <a:gd name="T2" fmla="*/ 0 w 3031"/>
              <a:gd name="T3" fmla="*/ 4853066 h 2072"/>
              <a:gd name="T4" fmla="*/ 0 w 3031"/>
              <a:gd name="T5" fmla="*/ 0 h 2072"/>
              <a:gd name="T6" fmla="*/ 0 60000 65536"/>
              <a:gd name="T7" fmla="*/ 0 60000 65536"/>
              <a:gd name="T8" fmla="*/ 0 60000 65536"/>
              <a:gd name="T9" fmla="*/ 0 w 3031"/>
              <a:gd name="T10" fmla="*/ 0 h 2072"/>
              <a:gd name="T11" fmla="*/ 3031 w 3031"/>
              <a:gd name="T12" fmla="*/ 2072 h 20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31" h="2072">
                <a:moveTo>
                  <a:pt x="3031" y="2072"/>
                </a:moveTo>
                <a:lnTo>
                  <a:pt x="0" y="2072"/>
                </a:lnTo>
                <a:lnTo>
                  <a:pt x="0" y="0"/>
                </a:lnTo>
              </a:path>
            </a:pathLst>
          </a:cu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51964" name="Line 186"/>
          <p:cNvSpPr>
            <a:spLocks noChangeShapeType="1"/>
          </p:cNvSpPr>
          <p:nvPr/>
        </p:nvSpPr>
        <p:spPr bwMode="auto">
          <a:xfrm flipV="1">
            <a:off x="1706563" y="5948362"/>
            <a:ext cx="822856" cy="330994"/>
          </a:xfrm>
          <a:prstGeom prst="line">
            <a:avLst/>
          </a:pr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1965" name="Freeform 187"/>
          <p:cNvSpPr>
            <a:spLocks/>
          </p:cNvSpPr>
          <p:nvPr/>
        </p:nvSpPr>
        <p:spPr bwMode="auto">
          <a:xfrm>
            <a:off x="715962" y="6019800"/>
            <a:ext cx="990600" cy="609600"/>
          </a:xfrm>
          <a:custGeom>
            <a:avLst/>
            <a:gdLst>
              <a:gd name="T0" fmla="*/ 825712 w 155"/>
              <a:gd name="T1" fmla="*/ 436154 h 98"/>
              <a:gd name="T2" fmla="*/ 735150 w 155"/>
              <a:gd name="T3" fmla="*/ 541052 h 98"/>
              <a:gd name="T4" fmla="*/ 90562 w 155"/>
              <a:gd name="T5" fmla="*/ 541052 h 98"/>
              <a:gd name="T6" fmla="*/ 0 w 155"/>
              <a:gd name="T7" fmla="*/ 436154 h 98"/>
              <a:gd name="T8" fmla="*/ 0 w 155"/>
              <a:gd name="T9" fmla="*/ 104898 h 98"/>
              <a:gd name="T10" fmla="*/ 90562 w 155"/>
              <a:gd name="T11" fmla="*/ 0 h 98"/>
              <a:gd name="T12" fmla="*/ 735150 w 155"/>
              <a:gd name="T13" fmla="*/ 0 h 98"/>
              <a:gd name="T14" fmla="*/ 825712 w 155"/>
              <a:gd name="T15" fmla="*/ 104898 h 98"/>
              <a:gd name="T16" fmla="*/ 825712 w 155"/>
              <a:gd name="T17" fmla="*/ 436154 h 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5"/>
              <a:gd name="T28" fmla="*/ 0 h 98"/>
              <a:gd name="T29" fmla="*/ 155 w 155"/>
              <a:gd name="T30" fmla="*/ 98 h 9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5" h="98">
                <a:moveTo>
                  <a:pt x="155" y="79"/>
                </a:moveTo>
                <a:cubicBezTo>
                  <a:pt x="155" y="89"/>
                  <a:pt x="147" y="98"/>
                  <a:pt x="138" y="98"/>
                </a:cubicBezTo>
                <a:cubicBezTo>
                  <a:pt x="17" y="98"/>
                  <a:pt x="17" y="98"/>
                  <a:pt x="17" y="98"/>
                </a:cubicBezTo>
                <a:cubicBezTo>
                  <a:pt x="7" y="98"/>
                  <a:pt x="0" y="89"/>
                  <a:pt x="0" y="7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8"/>
                  <a:pt x="7" y="0"/>
                  <a:pt x="17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47" y="0"/>
                  <a:pt x="155" y="8"/>
                  <a:pt x="155" y="19"/>
                </a:cubicBezTo>
                <a:lnTo>
                  <a:pt x="155" y="79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66" name="Rectangle 30"/>
          <p:cNvSpPr>
            <a:spLocks noChangeArrowheads="1"/>
          </p:cNvSpPr>
          <p:nvPr/>
        </p:nvSpPr>
        <p:spPr bwMode="auto">
          <a:xfrm>
            <a:off x="6553200" y="6096000"/>
            <a:ext cx="1447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Myriad Pro" pitchFamily="34" charset="0"/>
                <a:ea typeface="ＭＳ Ｐゴシック" pitchFamily="34" charset="-128"/>
              </a:rPr>
              <a:t>Real GDP</a:t>
            </a:r>
          </a:p>
        </p:txBody>
      </p:sp>
      <p:sp>
        <p:nvSpPr>
          <p:cNvPr id="551967" name="Rectangle 31"/>
          <p:cNvSpPr>
            <a:spLocks noChangeArrowheads="1"/>
          </p:cNvSpPr>
          <p:nvPr/>
        </p:nvSpPr>
        <p:spPr bwMode="auto">
          <a:xfrm>
            <a:off x="76200" y="1331912"/>
            <a:ext cx="152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Myriad Pro" pitchFamily="34" charset="0"/>
                <a:ea typeface="ＭＳ Ｐゴシック" pitchFamily="34" charset="-128"/>
              </a:rPr>
              <a:t>Aggregate price level</a:t>
            </a:r>
          </a:p>
        </p:txBody>
      </p:sp>
      <p:sp>
        <p:nvSpPr>
          <p:cNvPr id="551968" name="Rectangle 32"/>
          <p:cNvSpPr>
            <a:spLocks noChangeArrowheads="1"/>
          </p:cNvSpPr>
          <p:nvPr/>
        </p:nvSpPr>
        <p:spPr bwMode="auto">
          <a:xfrm>
            <a:off x="715962" y="6019800"/>
            <a:ext cx="12192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Potential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output</a:t>
            </a:r>
          </a:p>
        </p:txBody>
      </p:sp>
      <p:sp>
        <p:nvSpPr>
          <p:cNvPr id="551986" name="Rectangle 54"/>
          <p:cNvSpPr>
            <a:spLocks noChangeArrowheads="1"/>
          </p:cNvSpPr>
          <p:nvPr/>
        </p:nvSpPr>
        <p:spPr bwMode="auto">
          <a:xfrm>
            <a:off x="3762375" y="5437187"/>
            <a:ext cx="3590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88" name="Freeform 56"/>
          <p:cNvSpPr>
            <a:spLocks/>
          </p:cNvSpPr>
          <p:nvPr/>
        </p:nvSpPr>
        <p:spPr bwMode="auto">
          <a:xfrm>
            <a:off x="2286000" y="6477000"/>
            <a:ext cx="1676400" cy="381000"/>
          </a:xfrm>
          <a:custGeom>
            <a:avLst/>
            <a:gdLst>
              <a:gd name="T0" fmla="*/ 1369419 w 257"/>
              <a:gd name="T1" fmla="*/ 203732 h 57"/>
              <a:gd name="T2" fmla="*/ 1278835 w 257"/>
              <a:gd name="T3" fmla="*/ 313857 h 57"/>
              <a:gd name="T4" fmla="*/ 90584 w 257"/>
              <a:gd name="T5" fmla="*/ 313857 h 57"/>
              <a:gd name="T6" fmla="*/ 0 w 257"/>
              <a:gd name="T7" fmla="*/ 203732 h 57"/>
              <a:gd name="T8" fmla="*/ 0 w 257"/>
              <a:gd name="T9" fmla="*/ 104619 h 57"/>
              <a:gd name="T10" fmla="*/ 90584 w 257"/>
              <a:gd name="T11" fmla="*/ 0 h 57"/>
              <a:gd name="T12" fmla="*/ 1278835 w 257"/>
              <a:gd name="T13" fmla="*/ 0 h 57"/>
              <a:gd name="T14" fmla="*/ 1369419 w 257"/>
              <a:gd name="T15" fmla="*/ 104619 h 57"/>
              <a:gd name="T16" fmla="*/ 1369419 w 257"/>
              <a:gd name="T17" fmla="*/ 203732 h 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7"/>
              <a:gd name="T28" fmla="*/ 0 h 57"/>
              <a:gd name="T29" fmla="*/ 257 w 257"/>
              <a:gd name="T30" fmla="*/ 57 h 5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7" h="57">
                <a:moveTo>
                  <a:pt x="257" y="37"/>
                </a:moveTo>
                <a:cubicBezTo>
                  <a:pt x="257" y="48"/>
                  <a:pt x="249" y="57"/>
                  <a:pt x="240" y="57"/>
                </a:cubicBezTo>
                <a:cubicBezTo>
                  <a:pt x="17" y="57"/>
                  <a:pt x="17" y="57"/>
                  <a:pt x="17" y="57"/>
                </a:cubicBezTo>
                <a:cubicBezTo>
                  <a:pt x="7" y="57"/>
                  <a:pt x="0" y="48"/>
                  <a:pt x="0" y="3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7" y="0"/>
                  <a:pt x="17" y="0"/>
                </a:cubicBezTo>
                <a:cubicBezTo>
                  <a:pt x="240" y="0"/>
                  <a:pt x="240" y="0"/>
                  <a:pt x="240" y="0"/>
                </a:cubicBezTo>
                <a:cubicBezTo>
                  <a:pt x="249" y="0"/>
                  <a:pt x="257" y="9"/>
                  <a:pt x="257" y="19"/>
                </a:cubicBezTo>
                <a:lnTo>
                  <a:pt x="257" y="37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89" name="Rectangle 53"/>
          <p:cNvSpPr>
            <a:spLocks noChangeArrowheads="1"/>
          </p:cNvSpPr>
          <p:nvPr/>
        </p:nvSpPr>
        <p:spPr bwMode="auto">
          <a:xfrm>
            <a:off x="2286000" y="6477000"/>
            <a:ext cx="150643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Inflationary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gap</a:t>
            </a:r>
          </a:p>
        </p:txBody>
      </p:sp>
      <p:sp>
        <p:nvSpPr>
          <p:cNvPr id="551990" name="Line 54"/>
          <p:cNvSpPr>
            <a:spLocks noChangeShapeType="1"/>
          </p:cNvSpPr>
          <p:nvPr/>
        </p:nvSpPr>
        <p:spPr bwMode="auto">
          <a:xfrm flipH="1">
            <a:off x="457200" y="4267200"/>
            <a:ext cx="2049463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1991" name="Rectangle 9"/>
          <p:cNvSpPr>
            <a:spLocks noChangeArrowheads="1"/>
          </p:cNvSpPr>
          <p:nvPr/>
        </p:nvSpPr>
        <p:spPr bwMode="auto">
          <a:xfrm>
            <a:off x="2473325" y="5967412"/>
            <a:ext cx="2276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Y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93" name="Freeform 75"/>
          <p:cNvSpPr>
            <a:spLocks/>
          </p:cNvSpPr>
          <p:nvPr/>
        </p:nvSpPr>
        <p:spPr bwMode="auto">
          <a:xfrm>
            <a:off x="2573338" y="6261100"/>
            <a:ext cx="723900" cy="139700"/>
          </a:xfrm>
          <a:custGeom>
            <a:avLst/>
            <a:gdLst>
              <a:gd name="T0" fmla="*/ 0 w 136"/>
              <a:gd name="T1" fmla="*/ 0 h 25"/>
              <a:gd name="T2" fmla="*/ 63899 w 136"/>
              <a:gd name="T3" fmla="*/ 82915 h 25"/>
              <a:gd name="T4" fmla="*/ 319496 w 136"/>
              <a:gd name="T5" fmla="*/ 82915 h 25"/>
              <a:gd name="T6" fmla="*/ 362095 w 136"/>
              <a:gd name="T7" fmla="*/ 138191 h 25"/>
              <a:gd name="T8" fmla="*/ 404694 w 136"/>
              <a:gd name="T9" fmla="*/ 82915 h 25"/>
              <a:gd name="T10" fmla="*/ 660291 w 136"/>
              <a:gd name="T11" fmla="*/ 82915 h 25"/>
              <a:gd name="T12" fmla="*/ 724190 w 136"/>
              <a:gd name="T13" fmla="*/ 0 h 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6"/>
              <a:gd name="T22" fmla="*/ 0 h 25"/>
              <a:gd name="T23" fmla="*/ 136 w 136"/>
              <a:gd name="T24" fmla="*/ 25 h 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6" h="25">
                <a:moveTo>
                  <a:pt x="0" y="0"/>
                </a:moveTo>
                <a:cubicBezTo>
                  <a:pt x="0" y="10"/>
                  <a:pt x="2" y="15"/>
                  <a:pt x="12" y="15"/>
                </a:cubicBezTo>
                <a:cubicBezTo>
                  <a:pt x="14" y="15"/>
                  <a:pt x="59" y="15"/>
                  <a:pt x="60" y="15"/>
                </a:cubicBezTo>
                <a:cubicBezTo>
                  <a:pt x="63" y="15"/>
                  <a:pt x="68" y="17"/>
                  <a:pt x="68" y="25"/>
                </a:cubicBezTo>
                <a:cubicBezTo>
                  <a:pt x="68" y="17"/>
                  <a:pt x="73" y="15"/>
                  <a:pt x="76" y="15"/>
                </a:cubicBezTo>
                <a:cubicBezTo>
                  <a:pt x="77" y="15"/>
                  <a:pt x="122" y="15"/>
                  <a:pt x="124" y="15"/>
                </a:cubicBezTo>
                <a:cubicBezTo>
                  <a:pt x="134" y="15"/>
                  <a:pt x="136" y="10"/>
                  <a:pt x="136" y="0"/>
                </a:cubicBezTo>
              </a:path>
            </a:pathLst>
          </a:custGeom>
          <a:noFill/>
          <a:ln w="15">
            <a:solidFill>
              <a:srgbClr val="6D6F7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99" name="Rectangle 35"/>
          <p:cNvSpPr>
            <a:spLocks noChangeArrowheads="1"/>
          </p:cNvSpPr>
          <p:nvPr/>
        </p:nvSpPr>
        <p:spPr bwMode="auto">
          <a:xfrm>
            <a:off x="2319868" y="4415368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2000" name="Oval 69"/>
          <p:cNvSpPr>
            <a:spLocks noChangeArrowheads="1"/>
          </p:cNvSpPr>
          <p:nvPr/>
        </p:nvSpPr>
        <p:spPr bwMode="auto">
          <a:xfrm>
            <a:off x="2517775" y="4214812"/>
            <a:ext cx="109538" cy="1127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2003" name="Line 67"/>
          <p:cNvSpPr>
            <a:spLocks noChangeShapeType="1"/>
          </p:cNvSpPr>
          <p:nvPr/>
        </p:nvSpPr>
        <p:spPr bwMode="auto">
          <a:xfrm flipV="1">
            <a:off x="3282949" y="3812380"/>
            <a:ext cx="28575" cy="2155031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2005" name="Line 69"/>
          <p:cNvSpPr>
            <a:spLocks noChangeShapeType="1"/>
          </p:cNvSpPr>
          <p:nvPr/>
        </p:nvSpPr>
        <p:spPr bwMode="auto">
          <a:xfrm>
            <a:off x="228600" y="3886200"/>
            <a:ext cx="0" cy="2921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2008" name="Rectangle 13"/>
          <p:cNvSpPr>
            <a:spLocks noChangeArrowheads="1"/>
          </p:cNvSpPr>
          <p:nvPr/>
        </p:nvSpPr>
        <p:spPr bwMode="auto">
          <a:xfrm>
            <a:off x="152400" y="4191000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2009" name="Rectangle 73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spc="0" dirty="0"/>
              <a:t>Contractionary Fiscal </a:t>
            </a:r>
            <a:r>
              <a:rPr lang="en-US" sz="3600" spc="0" dirty="0" smtClean="0"/>
              <a:t>Policy</a:t>
            </a:r>
            <a:br>
              <a:rPr lang="en-US" sz="3600" spc="0" dirty="0" smtClean="0"/>
            </a:br>
            <a:r>
              <a:rPr lang="en-US" sz="3600" spc="0" dirty="0" smtClean="0"/>
              <a:t>			Can Close </a:t>
            </a:r>
            <a:r>
              <a:rPr lang="en-US" sz="3600" spc="0" dirty="0"/>
              <a:t>an Inflationary Gap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72200" y="1143000"/>
            <a:ext cx="2971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itchFamily="34" charset="0"/>
              </a:rPr>
              <a:t>Instead of waiting for the long-run correction mechanism, policy makers could choose to contract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itchFamily="34" charset="0"/>
              </a:rPr>
              <a:t>AD</a:t>
            </a:r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itchFamily="34" charset="0"/>
              </a:rPr>
              <a:t> and move the economy back toward the long-run equilibrium.</a:t>
            </a:r>
            <a:endParaRPr lang="en-US" sz="2400" b="1" i="1" dirty="0">
              <a:solidFill>
                <a:schemeClr val="tx1">
                  <a:lumMod val="65000"/>
                  <a:lumOff val="35000"/>
                </a:schemeClr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358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833 -0.07778 L 5.55112E-17 1.11022E-1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519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5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38" grpId="0" animBg="1"/>
      <p:bldP spid="551938" grpId="1" animBg="1"/>
      <p:bldP spid="551986" grpId="0"/>
      <p:bldP spid="551990" grpId="0" animBg="1"/>
      <p:bldP spid="551999" grpId="0"/>
      <p:bldP spid="552000" grpId="0" animBg="1"/>
      <p:bldP spid="552005" grpId="0" animBg="1"/>
      <p:bldP spid="5520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060950"/>
          </a:xfrm>
        </p:spPr>
        <p:txBody>
          <a:bodyPr>
            <a:noAutofit/>
          </a:bodyPr>
          <a:lstStyle/>
          <a:p>
            <a:r>
              <a:rPr lang="en-US" sz="2400" dirty="0"/>
              <a:t>Contractionary fiscal </a:t>
            </a:r>
            <a:r>
              <a:rPr lang="en-US" sz="2400" dirty="0" smtClean="0"/>
              <a:t>policy:</a:t>
            </a:r>
            <a:endParaRPr lang="en-US" sz="2400" dirty="0"/>
          </a:p>
          <a:p>
            <a:pPr marL="742950" indent="-742950">
              <a:buFont typeface="+mj-lt"/>
              <a:buAutoNum type="alphaLcParenR"/>
            </a:pPr>
            <a:r>
              <a:rPr lang="en-US" sz="2400" dirty="0" smtClean="0"/>
              <a:t>is </a:t>
            </a:r>
            <a:r>
              <a:rPr lang="en-US" sz="2400" dirty="0"/>
              <a:t>most helpful for restoring an economy to the potential output level of </a:t>
            </a:r>
            <a:r>
              <a:rPr lang="en-US" sz="2400" dirty="0" smtClean="0"/>
              <a:t>production when </a:t>
            </a:r>
            <a:r>
              <a:rPr lang="en-US" sz="2400" dirty="0"/>
              <a:t>there is a recessionary gap.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2400" dirty="0" smtClean="0"/>
              <a:t>shifts </a:t>
            </a:r>
            <a:r>
              <a:rPr lang="en-US" sz="2400" dirty="0"/>
              <a:t>the </a:t>
            </a:r>
            <a:r>
              <a:rPr lang="en-US" sz="2400" i="1" dirty="0"/>
              <a:t>AD </a:t>
            </a:r>
            <a:r>
              <a:rPr lang="en-US" sz="2400" dirty="0"/>
              <a:t>curve to the right, restoring the equilibrium level of output to </a:t>
            </a:r>
            <a:r>
              <a:rPr lang="en-US" sz="2400" dirty="0" smtClean="0"/>
              <a:t>the potential </a:t>
            </a:r>
            <a:r>
              <a:rPr lang="en-US" sz="2400" dirty="0"/>
              <a:t>output level for the economy.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2400" dirty="0" smtClean="0"/>
              <a:t>often </a:t>
            </a:r>
            <a:r>
              <a:rPr lang="en-US" sz="2400" dirty="0"/>
              <a:t>causes inflation or an increase in the aggregate price level.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2400" dirty="0" smtClean="0"/>
              <a:t>if </a:t>
            </a:r>
            <a:r>
              <a:rPr lang="en-US" sz="2400" dirty="0"/>
              <a:t>effective, shifts </a:t>
            </a:r>
            <a:r>
              <a:rPr lang="en-US" sz="2400" i="1" dirty="0"/>
              <a:t>AD </a:t>
            </a:r>
            <a:r>
              <a:rPr lang="en-US" sz="2400" dirty="0"/>
              <a:t>to the left, resulting in a reduction in the aggregate output </a:t>
            </a:r>
            <a:r>
              <a:rPr lang="en-US" sz="2400" dirty="0" smtClean="0"/>
              <a:t>and the </a:t>
            </a:r>
            <a:r>
              <a:rPr lang="en-US" sz="2400" dirty="0"/>
              <a:t>aggregate price level for a given </a:t>
            </a:r>
            <a:r>
              <a:rPr lang="en-US" sz="2400" dirty="0" smtClean="0"/>
              <a:t>short-run </a:t>
            </a:r>
            <a:r>
              <a:rPr lang="en-US" sz="2400" dirty="0"/>
              <a:t>aggregate supply curve (</a:t>
            </a:r>
            <a:r>
              <a:rPr lang="en-US" sz="2400" i="1" dirty="0"/>
              <a:t>SRAS</a:t>
            </a:r>
            <a:r>
              <a:rPr lang="en-US" sz="2400" dirty="0"/>
              <a:t>).</a:t>
            </a:r>
          </a:p>
        </p:txBody>
      </p:sp>
      <p:sp>
        <p:nvSpPr>
          <p:cNvPr id="5" name="Rectangle 4"/>
          <p:cNvSpPr/>
          <p:nvPr/>
        </p:nvSpPr>
        <p:spPr>
          <a:xfrm>
            <a:off x="25705" y="630766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rId2" action="ppaction://hlinksldjump"/>
              </a:rPr>
              <a:t>To Next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rId2" action="ppaction://hlinksldjump"/>
              </a:rPr>
              <a:t>Active Learning</a:t>
            </a: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517245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458200" cy="5060950"/>
          </a:xfrm>
        </p:spPr>
        <p:txBody>
          <a:bodyPr>
            <a:noAutofit/>
          </a:bodyPr>
          <a:lstStyle/>
          <a:p>
            <a:r>
              <a:rPr lang="en-US" sz="2400" dirty="0"/>
              <a:t>Which of the following statements is true? Holding everything else </a:t>
            </a:r>
            <a:r>
              <a:rPr lang="en-US" sz="2400" dirty="0" smtClean="0"/>
              <a:t>constant:</a:t>
            </a:r>
            <a:endParaRPr lang="en-US" sz="2400" dirty="0"/>
          </a:p>
          <a:p>
            <a:pPr marL="742950" indent="-742950">
              <a:buFont typeface="+mj-lt"/>
              <a:buAutoNum type="alphaLcParenR"/>
            </a:pPr>
            <a:r>
              <a:rPr lang="en-US" sz="2400" dirty="0" smtClean="0"/>
              <a:t>an </a:t>
            </a:r>
            <a:r>
              <a:rPr lang="en-US" sz="2400" dirty="0"/>
              <a:t>economy can eliminate an inflationary gap by increasing </a:t>
            </a:r>
            <a:r>
              <a:rPr lang="en-US" sz="2400" dirty="0" smtClean="0"/>
              <a:t>government spending</a:t>
            </a:r>
            <a:r>
              <a:rPr lang="en-US" sz="2400" dirty="0"/>
              <a:t>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2400" dirty="0" smtClean="0"/>
              <a:t>expansionary </a:t>
            </a:r>
            <a:r>
              <a:rPr lang="en-US" sz="2400" dirty="0"/>
              <a:t>fiscal policy refers to an increase in taxes.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2400" dirty="0" smtClean="0"/>
              <a:t>when </a:t>
            </a:r>
            <a:r>
              <a:rPr lang="en-US" sz="2400" dirty="0"/>
              <a:t>potential output is greater than actual aggregate output, the economy faces </a:t>
            </a:r>
            <a:r>
              <a:rPr lang="en-US" sz="2400" dirty="0" smtClean="0"/>
              <a:t>an recessionary </a:t>
            </a:r>
            <a:r>
              <a:rPr lang="en-US" sz="2400" dirty="0"/>
              <a:t>gap.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2400" dirty="0" smtClean="0"/>
              <a:t>when </a:t>
            </a:r>
            <a:r>
              <a:rPr lang="en-US" sz="2400" i="1" dirty="0"/>
              <a:t>SRAS </a:t>
            </a:r>
            <a:r>
              <a:rPr lang="en-US" sz="2400" dirty="0"/>
              <a:t>intersects </a:t>
            </a:r>
            <a:r>
              <a:rPr lang="en-US" sz="2400" i="1" dirty="0"/>
              <a:t>AD </a:t>
            </a:r>
            <a:r>
              <a:rPr lang="en-US" sz="2400" dirty="0"/>
              <a:t>to the right of the </a:t>
            </a:r>
            <a:r>
              <a:rPr lang="en-US" sz="2400" dirty="0" smtClean="0"/>
              <a:t>long-run </a:t>
            </a:r>
            <a:r>
              <a:rPr lang="en-US" sz="2400" dirty="0"/>
              <a:t>aggregate supply (</a:t>
            </a:r>
            <a:r>
              <a:rPr lang="en-US" sz="2400" i="1" dirty="0"/>
              <a:t>LRAS</a:t>
            </a:r>
            <a:r>
              <a:rPr lang="en-US" sz="2400" dirty="0"/>
              <a:t>) </a:t>
            </a:r>
            <a:r>
              <a:rPr lang="en-US" sz="2400" dirty="0" smtClean="0"/>
              <a:t>curve, the </a:t>
            </a:r>
            <a:r>
              <a:rPr lang="en-US" sz="2400" dirty="0"/>
              <a:t>economy faces a recessionary gap.</a:t>
            </a:r>
          </a:p>
        </p:txBody>
      </p:sp>
      <p:sp>
        <p:nvSpPr>
          <p:cNvPr id="5" name="Rectangle 4"/>
          <p:cNvSpPr/>
          <p:nvPr/>
        </p:nvSpPr>
        <p:spPr>
          <a:xfrm>
            <a:off x="25705" y="630766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rId2" action="ppaction://hlinksldjump"/>
              </a:rPr>
              <a:t>To Next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rId2" action="ppaction://hlinksldjump"/>
              </a:rPr>
              <a:t>Active Learning</a:t>
            </a: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4607135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pc="0" dirty="0"/>
              <a:t>A Cautionary Note: Lags in Fiscal Policy</a:t>
            </a:r>
          </a:p>
        </p:txBody>
      </p:sp>
      <p:sp>
        <p:nvSpPr>
          <p:cNvPr id="546819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914400"/>
            <a:ext cx="8839200" cy="4648200"/>
          </a:xfrm>
        </p:spPr>
        <p:txBody>
          <a:bodyPr/>
          <a:lstStyle/>
          <a:p>
            <a:r>
              <a:rPr lang="en-US" dirty="0"/>
              <a:t>In the case of fiscal policy, there is an important reason for caution: </a:t>
            </a:r>
            <a:r>
              <a:rPr lang="en-US" dirty="0" smtClean="0"/>
              <a:t>There are </a:t>
            </a:r>
            <a:r>
              <a:rPr lang="en-US" dirty="0"/>
              <a:t>significant </a:t>
            </a:r>
            <a:r>
              <a:rPr lang="en-US" u="sng" dirty="0" smtClean="0"/>
              <a:t>time </a:t>
            </a:r>
            <a:r>
              <a:rPr lang="en-US" b="1" i="1" u="sng" dirty="0" smtClean="0">
                <a:solidFill>
                  <a:srgbClr val="990033"/>
                </a:solidFill>
              </a:rPr>
              <a:t>lags</a:t>
            </a:r>
            <a:r>
              <a:rPr lang="en-US" i="1" u="sng" dirty="0" smtClean="0"/>
              <a:t> </a:t>
            </a:r>
            <a:r>
              <a:rPr lang="en-US" dirty="0"/>
              <a:t>in its use.</a:t>
            </a:r>
          </a:p>
          <a:p>
            <a:pPr lvl="1"/>
            <a:r>
              <a:rPr lang="en-US" dirty="0" smtClean="0"/>
              <a:t>It takes time to: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realize the recessionary or inflationary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gap by collecting and analyzing economic 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data.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 a plan.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action plan 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(spending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money).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spcBef>
                <a:spcPct val="50000"/>
              </a:spcBef>
            </a:pPr>
            <a:endParaRPr lang="en-US" dirty="0"/>
          </a:p>
        </p:txBody>
      </p:sp>
      <p:pic>
        <p:nvPicPr>
          <p:cNvPr id="4" name="Picture 2" descr="http://www.sxc.hu/pic/l/c/ca/capgros/1198861_6891265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0" b="97111" l="0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971800" y="5029200"/>
            <a:ext cx="3352127" cy="179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7459861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6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6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46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46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46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81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 smtClean="0"/>
              <a:t>What Was in the Recovery Act?</a:t>
            </a:r>
            <a:endParaRPr lang="en-US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067800" cy="57150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 American </a:t>
            </a:r>
            <a:r>
              <a:rPr lang="en-US" sz="2800" dirty="0" smtClean="0"/>
              <a:t>Recovery and </a:t>
            </a:r>
            <a:r>
              <a:rPr lang="en-US" sz="2800" dirty="0"/>
              <a:t>Reinvestment Act </a:t>
            </a:r>
            <a:r>
              <a:rPr lang="en-US" sz="2800" dirty="0" smtClean="0"/>
              <a:t>of 2009 </a:t>
            </a:r>
            <a:r>
              <a:rPr lang="en-US" sz="2400" i="1" dirty="0" smtClean="0"/>
              <a:t>(billions of dollars)</a:t>
            </a:r>
          </a:p>
          <a:p>
            <a:endParaRPr lang="en-US" sz="2800" b="0" dirty="0" smtClean="0"/>
          </a:p>
          <a:p>
            <a:endParaRPr lang="en-US" sz="2800" b="0" dirty="0"/>
          </a:p>
          <a:p>
            <a:endParaRPr lang="en-US" sz="2800" b="0" dirty="0" smtClean="0"/>
          </a:p>
          <a:p>
            <a:endParaRPr lang="en-US" sz="2800" b="0" dirty="0" smtClean="0"/>
          </a:p>
          <a:p>
            <a:endParaRPr lang="en-US" sz="2800" b="0" dirty="0" smtClean="0"/>
          </a:p>
          <a:p>
            <a:endParaRPr lang="en-US" sz="2800" b="0" dirty="0"/>
          </a:p>
          <a:p>
            <a:endParaRPr lang="en-US" sz="2800" i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One </a:t>
            </a:r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effect of the recession </a:t>
            </a:r>
            <a:r>
              <a:rPr lang="en-US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was a </a:t>
            </a:r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sharp drop in revenues at the state and local levels, which in turn forced </a:t>
            </a:r>
            <a:r>
              <a:rPr lang="en-US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these lower </a:t>
            </a:r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levels of government to cut spending</a:t>
            </a:r>
            <a:r>
              <a:rPr lang="en-US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Federal aid was sent to mitigate these cuts.</a:t>
            </a:r>
            <a:endParaRPr lang="en-US" sz="2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7890" name="Picture 2" descr="C:\Users\solina\Dropbox\Krugman 3e Dynamic PPTs\Krugman 3e material\Images_High Res\CH28\CH28\Krug3e_fig_28_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3783" y="1676401"/>
            <a:ext cx="4269568" cy="33589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9060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Fiscal Policy and the Multiplier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297180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Multiplier </a:t>
            </a:r>
            <a:r>
              <a:rPr lang="en-US" sz="2800" dirty="0" smtClean="0">
                <a:solidFill>
                  <a:srgbClr val="0070C0"/>
                </a:solidFill>
              </a:rPr>
              <a:t>effects of changes in </a:t>
            </a:r>
            <a:r>
              <a:rPr lang="en-US" sz="2800" dirty="0" err="1" smtClean="0">
                <a:solidFill>
                  <a:srgbClr val="0070C0"/>
                </a:solidFill>
              </a:rPr>
              <a:t>govt</a:t>
            </a:r>
            <a:r>
              <a:rPr lang="en-US" sz="2800" dirty="0" smtClean="0">
                <a:solidFill>
                  <a:srgbClr val="0070C0"/>
                </a:solidFill>
              </a:rPr>
              <a:t>  transfers and taxes</a:t>
            </a:r>
          </a:p>
          <a:p>
            <a:pPr lvl="1"/>
            <a:r>
              <a:rPr lang="en-US" sz="2400" dirty="0" smtClean="0"/>
              <a:t>Will a $50 billion tax cut (or increase in transfers) have the same effect as a $50 billion increase in government purchases?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 smtClean="0"/>
              <a:t>The </a:t>
            </a:r>
            <a:r>
              <a:rPr lang="en-US" sz="2200" dirty="0" smtClean="0">
                <a:solidFill>
                  <a:srgbClr val="0070C0"/>
                </a:solidFill>
              </a:rPr>
              <a:t>size of the shift of the aggregate demand curve</a:t>
            </a:r>
            <a:r>
              <a:rPr lang="en-US" sz="2200" dirty="0" smtClean="0"/>
              <a:t> depends on the type of fiscal policy (G or T/TR). 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 smtClean="0"/>
              <a:t>G= </a:t>
            </a:r>
            <a:r>
              <a:rPr lang="en-US" sz="2200" dirty="0" err="1" smtClean="0"/>
              <a:t>Govt</a:t>
            </a:r>
            <a:r>
              <a:rPr lang="en-US" sz="2200" dirty="0" smtClean="0"/>
              <a:t> Expenditures: Infrastructures or purchasing goods/services.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 smtClean="0"/>
              <a:t>T(=Tax Rebate) and TR : (see example below)</a:t>
            </a:r>
          </a:p>
          <a:p>
            <a:r>
              <a:rPr lang="en-US" sz="2200" dirty="0" smtClean="0"/>
              <a:t>                         </a:t>
            </a:r>
            <a:r>
              <a:rPr lang="en-US" sz="2200" u="sng" dirty="0" smtClean="0"/>
              <a:t>are both part of “income” for the recipients</a:t>
            </a:r>
            <a:r>
              <a:rPr lang="en-US" sz="2200" dirty="0" smtClean="0"/>
              <a:t>, </a:t>
            </a:r>
            <a:r>
              <a:rPr lang="en-US" sz="2200" u="sng" dirty="0" smtClean="0"/>
              <a:t>subject to MPC  </a:t>
            </a:r>
          </a:p>
          <a:p>
            <a:pPr>
              <a:buFont typeface="Arial" pitchFamily="34" charset="0"/>
              <a:buChar char="•"/>
            </a:pPr>
            <a:r>
              <a:rPr lang="en-US" sz="2200" i="1" dirty="0" smtClean="0">
                <a:solidFill>
                  <a:srgbClr val="990033"/>
                </a:solidFill>
              </a:rPr>
              <a:t>Changes in government </a:t>
            </a:r>
            <a:r>
              <a:rPr lang="en-US" sz="2200" i="1" dirty="0" err="1" smtClean="0">
                <a:solidFill>
                  <a:srgbClr val="990033"/>
                </a:solidFill>
              </a:rPr>
              <a:t>purchases,G</a:t>
            </a:r>
            <a:r>
              <a:rPr lang="en-US" sz="2200" i="1" dirty="0" smtClean="0">
                <a:solidFill>
                  <a:srgbClr val="990033"/>
                </a:solidFill>
              </a:rPr>
              <a:t>,  have a more powerful effect on the economy than equal-sized changes in taxes or transfers.</a:t>
            </a:r>
            <a:r>
              <a:rPr lang="en-US" sz="2200" dirty="0" smtClean="0">
                <a:solidFill>
                  <a:srgbClr val="990033"/>
                </a:solidFill>
              </a:rPr>
              <a:t>  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39939" name="Picture 3" descr="C:\Users\solina\Dropbox\Krugman 3e Dynamic PPTs\Krugman 3e material\Images_High Res\CH28\CH28\Krug3e_table_28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62400"/>
            <a:ext cx="7162800" cy="25892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6248400" y="4724400"/>
            <a:ext cx="914400" cy="304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352800" y="4724400"/>
            <a:ext cx="914400" cy="3048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1200" y="4343400"/>
            <a:ext cx="40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0" y="41910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TR</a:t>
            </a:r>
            <a:endParaRPr lang="en-US" b="1" dirty="0"/>
          </a:p>
        </p:txBody>
      </p:sp>
    </p:spTree>
    <p:extLst>
      <p:ext uri="{BB962C8B-B14F-4D97-AF65-F5344CB8AC3E}">
        <p14:creationId xmlns="" xmlns:p14="http://schemas.microsoft.com/office/powerpoint/2010/main" val="7561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 smtClean="0"/>
              <a:t>Multipliers</a:t>
            </a:r>
            <a:endParaRPr lang="en-US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638800"/>
          </a:xfrm>
        </p:spPr>
        <p:txBody>
          <a:bodyPr>
            <a:normAutofit fontScale="55000" lnSpcReduction="20000"/>
          </a:bodyPr>
          <a:lstStyle/>
          <a:p>
            <a:r>
              <a:rPr lang="en-US" i="1" dirty="0" smtClean="0"/>
              <a:t>The first multiplier: </a:t>
            </a:r>
            <a:endParaRPr lang="en-US" b="0" i="1" dirty="0" smtClean="0"/>
          </a:p>
          <a:p>
            <a:r>
              <a:rPr lang="en-US" b="0" dirty="0" smtClean="0"/>
              <a:t>1/(1-MPC)  applies to the change in G  (as well as the Autonomous C and I)</a:t>
            </a:r>
          </a:p>
          <a:p>
            <a:endParaRPr lang="en-US" b="0" i="1" dirty="0" smtClean="0"/>
          </a:p>
          <a:p>
            <a:r>
              <a:rPr lang="en-US" i="1" dirty="0" smtClean="0"/>
              <a:t>The second multiplier</a:t>
            </a:r>
            <a:r>
              <a:rPr lang="en-US" b="0" i="1" dirty="0" smtClean="0"/>
              <a:t>:</a:t>
            </a:r>
            <a:endParaRPr lang="en-US" b="0" dirty="0" smtClean="0"/>
          </a:p>
          <a:p>
            <a:r>
              <a:rPr lang="en-US" b="0" dirty="0" smtClean="0"/>
              <a:t>	</a:t>
            </a:r>
            <a:r>
              <a:rPr lang="en-US" dirty="0" smtClean="0"/>
              <a:t>MPC</a:t>
            </a:r>
            <a:r>
              <a:rPr lang="en-US" b="0" dirty="0" smtClean="0"/>
              <a:t>/ (1-MPC)  is the multiplier that applies to the change in T or TR 	</a:t>
            </a:r>
          </a:p>
          <a:p>
            <a:r>
              <a:rPr lang="en-US" b="0" dirty="0" smtClean="0"/>
              <a:t>	(in </a:t>
            </a:r>
            <a:r>
              <a:rPr lang="en-US" b="0" dirty="0" err="1" smtClean="0"/>
              <a:t>lumpsum</a:t>
            </a:r>
            <a:r>
              <a:rPr lang="en-US" b="0" dirty="0" smtClean="0"/>
              <a:t> changes in taxes or transfers).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b="0" dirty="0" smtClean="0"/>
              <a:t>In our study sometimes we use simple </a:t>
            </a:r>
            <a:r>
              <a:rPr lang="en-US" i="1" dirty="0" smtClean="0">
                <a:solidFill>
                  <a:srgbClr val="990033"/>
                </a:solidFill>
              </a:rPr>
              <a:t>lump-sum taxes: </a:t>
            </a:r>
            <a:r>
              <a:rPr lang="en-US" b="0" dirty="0" smtClean="0"/>
              <a:t>taxes that </a:t>
            </a:r>
            <a:r>
              <a:rPr lang="en-US" b="0" i="1" dirty="0" smtClean="0"/>
              <a:t>don’t </a:t>
            </a:r>
            <a:r>
              <a:rPr lang="en-US" b="0" i="1" dirty="0"/>
              <a:t>depend </a:t>
            </a:r>
            <a:r>
              <a:rPr lang="en-US" b="0" dirty="0"/>
              <a:t>on the </a:t>
            </a:r>
            <a:r>
              <a:rPr lang="en-US" b="0" dirty="0" smtClean="0"/>
              <a:t>taxpayer’s income.</a:t>
            </a:r>
          </a:p>
          <a:p>
            <a:r>
              <a:rPr lang="en-US" b="0" dirty="0" smtClean="0"/>
              <a:t>===========================================================================</a:t>
            </a:r>
          </a:p>
          <a:p>
            <a:r>
              <a:rPr lang="en-US" b="0" dirty="0" smtClean="0"/>
              <a:t>In Real world, tax is a percentage that depends on the income (from 10% through 39.6%), the multiplier changes to: </a:t>
            </a:r>
          </a:p>
          <a:p>
            <a:r>
              <a:rPr lang="en-US" i="1" dirty="0" smtClean="0"/>
              <a:t>The third multiplier: </a:t>
            </a:r>
          </a:p>
          <a:p>
            <a:r>
              <a:rPr lang="en-US" b="0" dirty="0" smtClean="0"/>
              <a:t>	 1/ { 1 – (MPC </a:t>
            </a:r>
            <a:r>
              <a:rPr lang="en-US" sz="2600" b="0" dirty="0" smtClean="0"/>
              <a:t>x</a:t>
            </a:r>
            <a:r>
              <a:rPr lang="en-US" b="0" dirty="0" smtClean="0"/>
              <a:t> </a:t>
            </a:r>
            <a:r>
              <a:rPr lang="en-US" b="0" dirty="0" smtClean="0">
                <a:solidFill>
                  <a:srgbClr val="FF0000"/>
                </a:solidFill>
              </a:rPr>
              <a:t>(1-t)</a:t>
            </a:r>
            <a:r>
              <a:rPr lang="en-US" b="0" dirty="0" smtClean="0"/>
              <a:t> ) }    -- applies to changes in C, I, or G.</a:t>
            </a:r>
          </a:p>
          <a:p>
            <a:endParaRPr lang="en-US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b="0" dirty="0" smtClean="0"/>
              <a:t> </a:t>
            </a:r>
            <a:r>
              <a:rPr lang="en-US" i="1" dirty="0" smtClean="0"/>
              <a:t>The fourth multiplier:</a:t>
            </a:r>
          </a:p>
          <a:p>
            <a:r>
              <a:rPr lang="en-US" b="0" dirty="0" smtClean="0"/>
              <a:t>	MPC/ { 1 – (MPC </a:t>
            </a:r>
            <a:r>
              <a:rPr lang="en-US" sz="2600" b="0" dirty="0" smtClean="0"/>
              <a:t>x</a:t>
            </a:r>
            <a:r>
              <a:rPr lang="en-US" b="0" dirty="0" smtClean="0"/>
              <a:t> </a:t>
            </a:r>
            <a:r>
              <a:rPr lang="en-US" b="0" dirty="0" smtClean="0">
                <a:solidFill>
                  <a:srgbClr val="FF0000"/>
                </a:solidFill>
              </a:rPr>
              <a:t>(1-t)</a:t>
            </a:r>
            <a:r>
              <a:rPr lang="en-US" b="0" dirty="0" smtClean="0"/>
              <a:t> ) }  --- applies to changes in T or TR.</a:t>
            </a:r>
          </a:p>
          <a:p>
            <a:r>
              <a:rPr lang="en-US" b="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				</a:t>
            </a:r>
          </a:p>
          <a:p>
            <a:endParaRPr lang="en-US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*) Let’s say the MPC is 0.5  (which is close to 2009 data, at 0.52), applies this MPC=05, into the multipliers, and see how it changes.  Let’s say the average tax rate is 20% ( = 0.20).  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99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 smtClean="0"/>
              <a:t>Examples on Multipliers</a:t>
            </a:r>
            <a:endParaRPr lang="en-US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638800"/>
          </a:xfrm>
        </p:spPr>
        <p:txBody>
          <a:bodyPr>
            <a:normAutofit fontScale="85000" lnSpcReduction="10000"/>
          </a:bodyPr>
          <a:lstStyle/>
          <a:p>
            <a:r>
              <a:rPr lang="en-US" b="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				</a:t>
            </a:r>
          </a:p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Let’s say the MPC is 0.5  (which is close to 2009 data, at 0.52), applies this MPC=05, into the multipliers, and see how it changes.  Let’s say the average tax rate is 20% ( = 0.20).  </a:t>
            </a:r>
          </a:p>
          <a:p>
            <a:endParaRPr lang="en-US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Suppose there is a $200billion output gap due to recessionary gap, and we aim at closing this gap by conducting  </a:t>
            </a:r>
            <a:r>
              <a:rPr lang="en-US" i="1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Expansionary Fiscal Policy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How much to spend for each of the following programs: </a:t>
            </a:r>
          </a:p>
          <a:p>
            <a:pPr marL="514350" indent="-514350">
              <a:buAutoNum type="alphaLcParenR"/>
            </a:pP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Government Expenditures on Infrastructures   (G)</a:t>
            </a:r>
          </a:p>
          <a:p>
            <a:pPr marL="514350" indent="-514350">
              <a:buAutoNum type="alphaLcParenR"/>
            </a:pP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Tax Rebates  (T)</a:t>
            </a:r>
          </a:p>
          <a:p>
            <a:pPr marL="514350" indent="-514350">
              <a:buAutoNum type="alphaLcParenR"/>
            </a:pP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Government Transfer Program on Families in Need  (TR)</a:t>
            </a:r>
          </a:p>
          <a:p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99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 smtClean="0"/>
              <a:t>Types of Fiscal Policy</a:t>
            </a:r>
            <a:endParaRPr lang="en-US" spc="0" dirty="0"/>
          </a:p>
        </p:txBody>
      </p:sp>
      <p:sp>
        <p:nvSpPr>
          <p:cNvPr id="555011" name="Rectangle 3"/>
          <p:cNvSpPr>
            <a:spLocks noGrp="1" noChangeArrowheads="1"/>
          </p:cNvSpPr>
          <p:nvPr>
            <p:ph idx="1"/>
          </p:nvPr>
        </p:nvSpPr>
        <p:spPr>
          <a:xfrm>
            <a:off x="228599" y="990600"/>
            <a:ext cx="6858001" cy="5791200"/>
          </a:xfrm>
        </p:spPr>
        <p:txBody>
          <a:bodyPr>
            <a:normAutofit lnSpcReduction="10000"/>
          </a:bodyPr>
          <a:lstStyle/>
          <a:p>
            <a:r>
              <a:rPr lang="en-US" i="1" dirty="0" smtClean="0">
                <a:solidFill>
                  <a:srgbClr val="990033"/>
                </a:solidFill>
              </a:rPr>
              <a:t>Automatic stabilizers: </a:t>
            </a:r>
          </a:p>
          <a:p>
            <a:r>
              <a:rPr lang="en-US" sz="2600" b="0" u="sng" dirty="0" smtClean="0"/>
              <a:t>As a rule</a:t>
            </a:r>
            <a:r>
              <a:rPr lang="en-US" sz="2600" b="0" dirty="0" smtClean="0"/>
              <a:t>, the government </a:t>
            </a:r>
            <a:r>
              <a:rPr lang="en-US" sz="2600" b="0" dirty="0"/>
              <a:t>spending and </a:t>
            </a:r>
            <a:r>
              <a:rPr lang="en-US" sz="2600" b="0" dirty="0" smtClean="0"/>
              <a:t>taxation </a:t>
            </a:r>
            <a:r>
              <a:rPr lang="en-US" sz="2600" b="0" dirty="0"/>
              <a:t>that cause fiscal policy to </a:t>
            </a:r>
            <a:r>
              <a:rPr lang="en-US" sz="2600" b="0" dirty="0" smtClean="0"/>
              <a:t>be </a:t>
            </a:r>
            <a:r>
              <a:rPr lang="en-US" sz="2600" dirty="0" smtClean="0"/>
              <a:t>automatically </a:t>
            </a:r>
            <a:r>
              <a:rPr lang="en-US" sz="2600" dirty="0"/>
              <a:t>expansionary when </a:t>
            </a:r>
            <a:r>
              <a:rPr lang="en-US" sz="2600" dirty="0" smtClean="0"/>
              <a:t>the economy </a:t>
            </a:r>
            <a:r>
              <a:rPr lang="en-US" sz="2600" dirty="0"/>
              <a:t>contracts</a:t>
            </a:r>
            <a:r>
              <a:rPr lang="en-US" sz="2600" b="0" dirty="0"/>
              <a:t> and </a:t>
            </a:r>
            <a:r>
              <a:rPr lang="en-US" sz="2600" dirty="0" smtClean="0"/>
              <a:t>automatically contractionary </a:t>
            </a:r>
            <a:r>
              <a:rPr lang="en-US" sz="2600" dirty="0"/>
              <a:t>when the </a:t>
            </a:r>
            <a:r>
              <a:rPr lang="en-US" sz="2600" dirty="0" smtClean="0"/>
              <a:t>economy expands </a:t>
            </a:r>
            <a:r>
              <a:rPr lang="en-US" sz="2600" i="1" dirty="0" smtClean="0">
                <a:solidFill>
                  <a:srgbClr val="0070C0"/>
                </a:solidFill>
              </a:rPr>
              <a:t>(</a:t>
            </a:r>
            <a:r>
              <a:rPr lang="en-US" sz="2600" i="1" dirty="0" err="1" smtClean="0">
                <a:solidFill>
                  <a:srgbClr val="0070C0"/>
                </a:solidFill>
              </a:rPr>
              <a:t>eg</a:t>
            </a:r>
            <a:r>
              <a:rPr lang="en-US" sz="2600" i="1" dirty="0" smtClean="0">
                <a:solidFill>
                  <a:srgbClr val="0070C0"/>
                </a:solidFill>
              </a:rPr>
              <a:t>: unemployment insurance)</a:t>
            </a:r>
            <a:r>
              <a:rPr lang="en-US" sz="2600" dirty="0" smtClean="0"/>
              <a:t>.</a:t>
            </a:r>
            <a:endParaRPr lang="en-US" sz="2600" i="1" dirty="0">
              <a:solidFill>
                <a:srgbClr val="0070C0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contrast, </a:t>
            </a:r>
            <a:r>
              <a:rPr lang="en-US" b="1" i="1" dirty="0">
                <a:solidFill>
                  <a:srgbClr val="990033"/>
                </a:solidFill>
              </a:rPr>
              <a:t>discretionary fiscal policy </a:t>
            </a:r>
            <a:endParaRPr lang="en-US" b="1" i="1" dirty="0" smtClean="0">
              <a:solidFill>
                <a:srgbClr val="990033"/>
              </a:solidFill>
            </a:endParaRPr>
          </a:p>
          <a:p>
            <a:r>
              <a:rPr lang="en-US" b="0" dirty="0" smtClean="0"/>
              <a:t>arises </a:t>
            </a:r>
            <a:r>
              <a:rPr lang="en-US" b="0" dirty="0"/>
              <a:t>from </a:t>
            </a:r>
            <a:r>
              <a:rPr lang="en-US" u="sng" dirty="0"/>
              <a:t>deliberate actions </a:t>
            </a:r>
            <a:r>
              <a:rPr lang="en-US" b="0" dirty="0"/>
              <a:t>by policy makers rather than </a:t>
            </a:r>
            <a:r>
              <a:rPr lang="en-US" b="0" dirty="0" smtClean="0"/>
              <a:t>rules </a:t>
            </a:r>
            <a:r>
              <a:rPr lang="en-US" i="1" dirty="0" smtClean="0">
                <a:solidFill>
                  <a:srgbClr val="0070C0"/>
                </a:solidFill>
              </a:rPr>
              <a:t>(</a:t>
            </a:r>
            <a:r>
              <a:rPr lang="en-US" i="1" dirty="0" err="1" smtClean="0">
                <a:solidFill>
                  <a:srgbClr val="0070C0"/>
                </a:solidFill>
              </a:rPr>
              <a:t>eg</a:t>
            </a:r>
            <a:r>
              <a:rPr lang="en-US" i="1" dirty="0" smtClean="0">
                <a:solidFill>
                  <a:srgbClr val="0070C0"/>
                </a:solidFill>
              </a:rPr>
              <a:t>. the </a:t>
            </a:r>
            <a:r>
              <a:rPr lang="en-US" i="1" dirty="0">
                <a:solidFill>
                  <a:srgbClr val="0070C0"/>
                </a:solidFill>
              </a:rPr>
              <a:t>Obama </a:t>
            </a:r>
            <a:r>
              <a:rPr lang="en-US" i="1" dirty="0" smtClean="0">
                <a:solidFill>
                  <a:srgbClr val="0070C0"/>
                </a:solidFill>
              </a:rPr>
              <a:t>stimulus)</a:t>
            </a:r>
            <a:r>
              <a:rPr lang="en-US" b="0" dirty="0" smtClean="0"/>
              <a:t>.</a:t>
            </a:r>
            <a:endParaRPr lang="en-US" i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pic>
        <p:nvPicPr>
          <p:cNvPr id="25602" name="Picture 2" descr="http://whyismarko.com/wp-content/uploads/2012/04/Autopil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447" y="2209800"/>
            <a:ext cx="1951553" cy="280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938189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5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5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5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5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011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 smtClean="0"/>
              <a:t>Multipliers and the Obama Stimulus</a:t>
            </a:r>
            <a:endParaRPr lang="en-US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1981200"/>
          </a:xfrm>
          <a:noFill/>
        </p:spPr>
        <p:txBody>
          <a:bodyPr>
            <a:no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Obama stimulus </a:t>
            </a:r>
            <a:r>
              <a:rPr lang="en-US" dirty="0"/>
              <a:t>was the largest example of discretionary </a:t>
            </a:r>
            <a:r>
              <a:rPr lang="en-US" dirty="0" smtClean="0"/>
              <a:t>fiscal expansion </a:t>
            </a:r>
            <a:r>
              <a:rPr lang="en-US" dirty="0"/>
              <a:t>in </a:t>
            </a:r>
            <a:r>
              <a:rPr lang="en-US" dirty="0" smtClean="0"/>
              <a:t>U.S. history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total stimulus was $787 </a:t>
            </a:r>
            <a:r>
              <a:rPr lang="en-US" dirty="0" smtClean="0"/>
              <a:t>billion.  Did it work?</a:t>
            </a:r>
            <a:endParaRPr lang="en-US" dirty="0"/>
          </a:p>
        </p:txBody>
      </p:sp>
      <p:pic>
        <p:nvPicPr>
          <p:cNvPr id="40963" name="Picture 3" descr="C:\Users\solina\Dropbox\Krugman 3e Dynamic PPTs\Krugman 3e material\Images_High Res\CH28\CH28\Krug3e_28UN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636846"/>
            <a:ext cx="3810000" cy="2087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5029200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Two of Obama’s top economists calculated multipliers of 1.57 (spending) and 0.99 (tax cuts).   </a:t>
            </a:r>
          </a:p>
          <a:p>
            <a:r>
              <a:rPr lang="en-US" sz="20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Imagine, what would Keynes say about this?</a:t>
            </a:r>
            <a:endParaRPr lang="en-US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457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Fiscal Policy: The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Government </a:t>
            </a:r>
            <a:r>
              <a:rPr lang="en-US" sz="2800" dirty="0" smtClean="0"/>
              <a:t>spending and tax revenue for some high-income countries </a:t>
            </a:r>
            <a:r>
              <a:rPr lang="en-US" sz="2800" dirty="0"/>
              <a:t>in </a:t>
            </a:r>
            <a:r>
              <a:rPr lang="en-US" sz="2800" dirty="0" smtClean="0"/>
              <a:t>2007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(before the Great Recession, which is a more representative set of data)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C:\Users\solina\Dropbox\Krugman 3e Dynamic PPTs\Krugman 3e material\Images_High Res\CH28\CH28\Krug3e_fig_28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94580"/>
            <a:ext cx="7162800" cy="433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15200" y="6123801"/>
            <a:ext cx="1098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Source: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OECD.</a:t>
            </a:r>
          </a:p>
        </p:txBody>
      </p:sp>
    </p:spTree>
    <p:extLst>
      <p:ext uri="{BB962C8B-B14F-4D97-AF65-F5344CB8AC3E}">
        <p14:creationId xmlns:p14="http://schemas.microsoft.com/office/powerpoint/2010/main" xmlns="" val="228931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Holding everything else constant, the multiplier effect for taxes or </a:t>
            </a:r>
            <a:r>
              <a:rPr lang="en-US" sz="2400" dirty="0" smtClean="0"/>
              <a:t>transfers …..  compare to the multiplier effect for changes in autonomous aggregate spending:</a:t>
            </a:r>
            <a:endParaRPr lang="en-US" sz="2400" dirty="0"/>
          </a:p>
          <a:p>
            <a:pPr marL="742950" indent="-742950">
              <a:buFont typeface="+mj-lt"/>
              <a:buAutoNum type="alphaLcParenR"/>
            </a:pPr>
            <a:r>
              <a:rPr lang="en-US" sz="2400" dirty="0" smtClean="0"/>
              <a:t>is </a:t>
            </a:r>
            <a:r>
              <a:rPr lang="en-US" sz="2400" dirty="0"/>
              <a:t>the same 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2400" dirty="0" smtClean="0"/>
              <a:t>is </a:t>
            </a:r>
            <a:r>
              <a:rPr lang="en-US" sz="2400" dirty="0"/>
              <a:t>smaller </a:t>
            </a:r>
            <a:r>
              <a:rPr lang="en-US" sz="2400" dirty="0" smtClean="0"/>
              <a:t>than</a:t>
            </a:r>
            <a:endParaRPr lang="en-US" sz="2400" dirty="0"/>
          </a:p>
          <a:p>
            <a:pPr marL="742950" indent="-742950">
              <a:buFont typeface="+mj-lt"/>
              <a:buAutoNum type="alphaLcParenR"/>
            </a:pPr>
            <a:r>
              <a:rPr lang="en-US" sz="2400" dirty="0" smtClean="0"/>
              <a:t>is </a:t>
            </a:r>
            <a:r>
              <a:rPr lang="en-US" sz="2400" dirty="0"/>
              <a:t>larger </a:t>
            </a:r>
            <a:r>
              <a:rPr lang="en-US" sz="2400" dirty="0" smtClean="0"/>
              <a:t>than</a:t>
            </a:r>
            <a:endParaRPr lang="en-US" sz="2400" dirty="0"/>
          </a:p>
          <a:p>
            <a:pPr marL="742950" indent="-742950">
              <a:buFont typeface="+mj-lt"/>
              <a:buAutoNum type="alphaLcParenR"/>
            </a:pPr>
            <a:r>
              <a:rPr lang="en-US" sz="2400" dirty="0" smtClean="0"/>
              <a:t>may </a:t>
            </a:r>
            <a:r>
              <a:rPr lang="en-US" sz="2400" dirty="0"/>
              <a:t>be smaller than, larger than, or </a:t>
            </a:r>
            <a:r>
              <a:rPr lang="en-US" sz="2400" dirty="0" smtClean="0"/>
              <a:t>equal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5705" y="630766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rId2" action="ppaction://hlinksldjump"/>
              </a:rPr>
              <a:t>To Next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rId2" action="ppaction://hlinksldjump"/>
              </a:rPr>
              <a:t>Active Learning</a:t>
            </a: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3537648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pc="0" dirty="0"/>
              <a:t>The Budget </a:t>
            </a:r>
            <a:r>
              <a:rPr lang="en-US" sz="3600" spc="0" dirty="0" smtClean="0"/>
              <a:t>Balance Measures Fiscal Policy</a:t>
            </a:r>
            <a:endParaRPr lang="en-US" sz="3600" spc="0" dirty="0"/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>
          <a:xfrm>
            <a:off x="0" y="2971800"/>
            <a:ext cx="9144000" cy="350520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i="1" dirty="0" smtClean="0">
                <a:solidFill>
                  <a:srgbClr val="990033"/>
                </a:solidFill>
              </a:rPr>
              <a:t>S</a:t>
            </a:r>
            <a:r>
              <a:rPr lang="en-US" i="1" baseline="-25000" dirty="0" smtClean="0">
                <a:solidFill>
                  <a:srgbClr val="990033"/>
                </a:solidFill>
              </a:rPr>
              <a:t>Government</a:t>
            </a:r>
            <a:r>
              <a:rPr lang="en-US" i="1" dirty="0" smtClean="0">
                <a:solidFill>
                  <a:srgbClr val="990033"/>
                </a:solidFill>
              </a:rPr>
              <a:t> </a:t>
            </a:r>
            <a:r>
              <a:rPr lang="en-US" dirty="0">
                <a:solidFill>
                  <a:srgbClr val="990033"/>
                </a:solidFill>
              </a:rPr>
              <a:t>= </a:t>
            </a:r>
            <a:r>
              <a:rPr lang="en-US" i="1" dirty="0">
                <a:solidFill>
                  <a:srgbClr val="990033"/>
                </a:solidFill>
              </a:rPr>
              <a:t>T </a:t>
            </a:r>
            <a:r>
              <a:rPr lang="en-US" dirty="0">
                <a:solidFill>
                  <a:srgbClr val="990033"/>
                </a:solidFill>
              </a:rPr>
              <a:t>− </a:t>
            </a:r>
            <a:r>
              <a:rPr lang="en-US" i="1" dirty="0">
                <a:solidFill>
                  <a:srgbClr val="990033"/>
                </a:solidFill>
              </a:rPr>
              <a:t>G </a:t>
            </a:r>
            <a:r>
              <a:rPr lang="en-US" dirty="0">
                <a:solidFill>
                  <a:srgbClr val="990033"/>
                </a:solidFill>
              </a:rPr>
              <a:t>− </a:t>
            </a:r>
            <a:r>
              <a:rPr lang="en-US" i="1" dirty="0" smtClean="0">
                <a:solidFill>
                  <a:srgbClr val="990033"/>
                </a:solidFill>
              </a:rPr>
              <a:t>TR</a:t>
            </a:r>
          </a:p>
          <a:p>
            <a:pPr algn="ctr"/>
            <a:endParaRPr lang="en-US" dirty="0" smtClean="0">
              <a:solidFill>
                <a:srgbClr val="990033"/>
              </a:solidFill>
            </a:endParaRPr>
          </a:p>
          <a:p>
            <a:r>
              <a:rPr lang="en-US" dirty="0" smtClean="0"/>
              <a:t>A </a:t>
            </a:r>
            <a:r>
              <a:rPr lang="en-US" i="1" dirty="0" smtClean="0">
                <a:solidFill>
                  <a:srgbClr val="990033"/>
                </a:solidFill>
              </a:rPr>
              <a:t>budget </a:t>
            </a:r>
            <a:r>
              <a:rPr lang="en-US" i="1" dirty="0">
                <a:solidFill>
                  <a:srgbClr val="990033"/>
                </a:solidFill>
              </a:rPr>
              <a:t>surplus </a:t>
            </a:r>
            <a:r>
              <a:rPr lang="en-US" dirty="0"/>
              <a:t>is a positive budget </a:t>
            </a:r>
            <a:r>
              <a:rPr lang="en-US" dirty="0" smtClean="0"/>
              <a:t>balance, </a:t>
            </a:r>
            <a:r>
              <a:rPr lang="en-US" dirty="0"/>
              <a:t>and a </a:t>
            </a:r>
            <a:r>
              <a:rPr lang="en-US" i="1" dirty="0">
                <a:solidFill>
                  <a:srgbClr val="990033"/>
                </a:solidFill>
              </a:rPr>
              <a:t>budget deficit </a:t>
            </a:r>
            <a:r>
              <a:rPr lang="en-US" dirty="0"/>
              <a:t>is a </a:t>
            </a:r>
            <a:r>
              <a:rPr lang="en-US" dirty="0" smtClean="0"/>
              <a:t>negative budget </a:t>
            </a:r>
            <a:r>
              <a:rPr lang="en-US" dirty="0"/>
              <a:t>balance</a:t>
            </a:r>
            <a:r>
              <a:rPr lang="en-US" dirty="0" smtClean="0"/>
              <a:t>.</a:t>
            </a:r>
            <a:endParaRPr lang="en-US" dirty="0">
              <a:solidFill>
                <a:srgbClr val="990033"/>
              </a:solidFill>
            </a:endParaRPr>
          </a:p>
          <a:p>
            <a:pPr lvl="1"/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Other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things equal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i="1" dirty="0">
                <a:solidFill>
                  <a:srgbClr val="0070C0"/>
                </a:solidFill>
              </a:rPr>
              <a:t>expansionary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i="1" dirty="0">
                <a:solidFill>
                  <a:srgbClr val="0070C0"/>
                </a:solidFill>
              </a:rPr>
              <a:t>fiscal </a:t>
            </a:r>
            <a:r>
              <a:rPr lang="en-US" i="1" dirty="0" smtClean="0">
                <a:solidFill>
                  <a:srgbClr val="0070C0"/>
                </a:solidFill>
              </a:rPr>
              <a:t>policies reduce the budget balance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for that year. </a:t>
            </a:r>
          </a:p>
          <a:p>
            <a:pPr lvl="1"/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 things equal, </a:t>
            </a:r>
            <a:r>
              <a:rPr lang="en-US" i="1" dirty="0" err="1" smtClean="0">
                <a:solidFill>
                  <a:srgbClr val="0070C0"/>
                </a:solidFill>
              </a:rPr>
              <a:t>contractionary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i="1" dirty="0">
                <a:solidFill>
                  <a:srgbClr val="0070C0"/>
                </a:solidFill>
              </a:rPr>
              <a:t>fiscal policies </a:t>
            </a:r>
            <a:r>
              <a:rPr lang="en-US" i="1" dirty="0" smtClean="0">
                <a:solidFill>
                  <a:srgbClr val="0070C0"/>
                </a:solidFill>
              </a:rPr>
              <a:t>increase </a:t>
            </a:r>
            <a:r>
              <a:rPr lang="en-US" i="1" dirty="0">
                <a:solidFill>
                  <a:srgbClr val="0070C0"/>
                </a:solidFill>
              </a:rPr>
              <a:t>the budget balance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that year. </a:t>
            </a: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62000"/>
            <a:ext cx="5638800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3113640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9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9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9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9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10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pc="0" dirty="0" smtClean="0"/>
              <a:t>War Bond    </a:t>
            </a:r>
            <a:r>
              <a:rPr lang="en-US" spc="0" dirty="0" smtClean="0"/>
              <a:t>from the World War I   </a:t>
            </a:r>
            <a:endParaRPr lang="en-US" sz="4400" spc="0" dirty="0"/>
          </a:p>
        </p:txBody>
      </p:sp>
      <p:pic>
        <p:nvPicPr>
          <p:cNvPr id="3" name="Picture 2" descr="File:LibertyBond-WinsorMcCay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038600" y="1143000"/>
            <a:ext cx="3790950" cy="5334849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8600" y="1447800"/>
            <a:ext cx="2895600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ndara" pitchFamily="34" charset="0"/>
              </a:rPr>
              <a:t>During war times: </a:t>
            </a:r>
          </a:p>
          <a:p>
            <a:endParaRPr lang="en-US" sz="2400" b="1" dirty="0" smtClean="0">
              <a:latin typeface="Candara" pitchFamily="34" charset="0"/>
            </a:endParaRPr>
          </a:p>
          <a:p>
            <a:r>
              <a:rPr lang="en-US" sz="2400" b="1" dirty="0" smtClean="0">
                <a:latin typeface="Candara" pitchFamily="34" charset="0"/>
              </a:rPr>
              <a:t>the U.S. deficit rises (and so does the debt)</a:t>
            </a:r>
            <a:endParaRPr lang="en-US" sz="2400" b="1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7350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pc="0" dirty="0" smtClean="0"/>
              <a:t>Philosophies on Balancing the Budget</a:t>
            </a:r>
            <a:endParaRPr lang="en-US" sz="4400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4648200"/>
          </a:xfrm>
        </p:spPr>
        <p:txBody>
          <a:bodyPr>
            <a:normAutofit/>
          </a:bodyPr>
          <a:lstStyle/>
          <a:p>
            <a:pPr lvl="1"/>
            <a:endParaRPr lang="en-US" sz="2400" dirty="0" smtClean="0">
              <a:solidFill>
                <a:srgbClr val="009900"/>
              </a:solidFill>
            </a:endParaRPr>
          </a:p>
        </p:txBody>
      </p:sp>
      <p:pic>
        <p:nvPicPr>
          <p:cNvPr id="79876" name="Picture 4" descr="http://www.sxc.hu/pic/l/k/kr/krilm/1022921_79425194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4419600"/>
            <a:ext cx="1869171" cy="2438400"/>
          </a:xfrm>
          <a:prstGeom prst="rect">
            <a:avLst/>
          </a:prstGeom>
          <a:noFill/>
        </p:spPr>
      </p:pic>
      <p:sp>
        <p:nvSpPr>
          <p:cNvPr id="8" name="Cloud Callout 7"/>
          <p:cNvSpPr/>
          <p:nvPr/>
        </p:nvSpPr>
        <p:spPr bwMode="auto">
          <a:xfrm>
            <a:off x="304800" y="2057400"/>
            <a:ext cx="2590800" cy="2057400"/>
          </a:xfrm>
          <a:prstGeom prst="cloudCallout">
            <a:avLst>
              <a:gd name="adj1" fmla="val -38785"/>
              <a:gd name="adj2" fmla="val 79223"/>
            </a:avLst>
          </a:prstGeom>
          <a:solidFill>
            <a:schemeClr val="accent1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228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b="1" i="1" dirty="0" smtClean="0">
                <a:solidFill>
                  <a:srgbClr val="009900"/>
                </a:solidFill>
                <a:latin typeface="Candara" pitchFamily="34" charset="0"/>
              </a:rPr>
              <a:t>Require an annually balanced budget (austerity)…</a:t>
            </a:r>
          </a:p>
        </p:txBody>
      </p:sp>
      <p:sp>
        <p:nvSpPr>
          <p:cNvPr id="10" name="Cloud Callout 9"/>
          <p:cNvSpPr/>
          <p:nvPr/>
        </p:nvSpPr>
        <p:spPr bwMode="auto">
          <a:xfrm>
            <a:off x="5063068" y="2590800"/>
            <a:ext cx="3429000" cy="1981200"/>
          </a:xfrm>
          <a:prstGeom prst="cloudCallout">
            <a:avLst>
              <a:gd name="adj1" fmla="val -128643"/>
              <a:gd name="adj2" fmla="val 46385"/>
            </a:avLst>
          </a:prstGeom>
          <a:solidFill>
            <a:schemeClr val="accent1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9200" y="2971800"/>
            <a:ext cx="3310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i="1" dirty="0" smtClean="0">
                <a:solidFill>
                  <a:srgbClr val="009900"/>
                </a:solidFill>
                <a:latin typeface="Candara" pitchFamily="34" charset="0"/>
              </a:rPr>
              <a:t>Or aggressive fiscal policies during crisis…</a:t>
            </a:r>
          </a:p>
        </p:txBody>
      </p:sp>
      <p:sp>
        <p:nvSpPr>
          <p:cNvPr id="12" name="Cloud Callout 11"/>
          <p:cNvSpPr/>
          <p:nvPr/>
        </p:nvSpPr>
        <p:spPr bwMode="auto">
          <a:xfrm>
            <a:off x="5486400" y="4572000"/>
            <a:ext cx="2971800" cy="2209800"/>
          </a:xfrm>
          <a:prstGeom prst="cloudCallout">
            <a:avLst>
              <a:gd name="adj1" fmla="val -166311"/>
              <a:gd name="adj2" fmla="val -33452"/>
            </a:avLst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7868" y="4871948"/>
            <a:ext cx="304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b="1" i="1" dirty="0" smtClean="0">
                <a:latin typeface="Candara" pitchFamily="34" charset="0"/>
              </a:rPr>
              <a:t>…but ends up with budget deficits, and </a:t>
            </a:r>
          </a:p>
          <a:p>
            <a:pPr lvl="1"/>
            <a:r>
              <a:rPr lang="en-US" sz="2000" b="1" i="1" dirty="0" smtClean="0">
                <a:latin typeface="Candara" pitchFamily="34" charset="0"/>
              </a:rPr>
              <a:t>long-run public debt keep increasing?</a:t>
            </a:r>
          </a:p>
        </p:txBody>
      </p:sp>
      <p:sp>
        <p:nvSpPr>
          <p:cNvPr id="14" name="Cloud Callout 13"/>
          <p:cNvSpPr/>
          <p:nvPr/>
        </p:nvSpPr>
        <p:spPr bwMode="auto">
          <a:xfrm>
            <a:off x="2971800" y="1524000"/>
            <a:ext cx="3124200" cy="1905000"/>
          </a:xfrm>
          <a:prstGeom prst="cloudCallout">
            <a:avLst>
              <a:gd name="adj1" fmla="val -90746"/>
              <a:gd name="adj2" fmla="val 111773"/>
            </a:avLst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effectLst/>
              <a:latin typeface="Time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19400" y="18288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i="1" dirty="0" smtClean="0">
                <a:latin typeface="Candara" pitchFamily="34" charset="0"/>
              </a:rPr>
              <a:t>…and lose the ability to help during a recession.</a:t>
            </a:r>
          </a:p>
        </p:txBody>
      </p:sp>
    </p:spTree>
    <p:extLst>
      <p:ext uri="{BB962C8B-B14F-4D97-AF65-F5344CB8AC3E}">
        <p14:creationId xmlns="" xmlns:p14="http://schemas.microsoft.com/office/powerpoint/2010/main" val="13264629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 smtClean="0"/>
              <a:t>Budget Policy in the United States</a:t>
            </a:r>
            <a:endParaRPr lang="en-US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8392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During 2008 crisis, EU economies: Austerity program; but ends up into deeper crisis.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United States has its own version </a:t>
            </a:r>
            <a:r>
              <a:rPr lang="en-US" dirty="0" smtClean="0"/>
              <a:t>of stability pact: 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i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constitutions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(of 49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50 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states) require a </a:t>
            </a:r>
            <a:r>
              <a:rPr lang="en-US" i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balanced budget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year. </a:t>
            </a:r>
            <a:endParaRPr lang="en-US" i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i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/>
              <a:t>When </a:t>
            </a:r>
            <a:r>
              <a:rPr lang="en-US" dirty="0">
                <a:solidFill>
                  <a:srgbClr val="0070C0"/>
                </a:solidFill>
              </a:rPr>
              <a:t>recession </a:t>
            </a:r>
            <a:r>
              <a:rPr lang="en-US" dirty="0" smtClean="0">
                <a:solidFill>
                  <a:srgbClr val="0070C0"/>
                </a:solidFill>
              </a:rPr>
              <a:t>struck </a:t>
            </a:r>
            <a:r>
              <a:rPr lang="en-US" dirty="0" smtClean="0"/>
              <a:t>in </a:t>
            </a:r>
            <a:r>
              <a:rPr lang="en-US" dirty="0"/>
              <a:t>2008,</a:t>
            </a:r>
            <a:r>
              <a:rPr lang="en-US" dirty="0">
                <a:solidFill>
                  <a:srgbClr val="0070C0"/>
                </a:solidFill>
              </a:rPr>
              <a:t> most states were forced </a:t>
            </a:r>
            <a:r>
              <a:rPr lang="en-US" dirty="0" smtClean="0">
                <a:solidFill>
                  <a:srgbClr val="0070C0"/>
                </a:solidFill>
              </a:rPr>
              <a:t>to slash </a:t>
            </a:r>
            <a:r>
              <a:rPr lang="en-US" dirty="0">
                <a:solidFill>
                  <a:srgbClr val="0070C0"/>
                </a:solidFill>
              </a:rPr>
              <a:t>spending and </a:t>
            </a:r>
            <a:r>
              <a:rPr lang="en-US" dirty="0" smtClean="0">
                <a:solidFill>
                  <a:srgbClr val="0070C0"/>
                </a:solidFill>
              </a:rPr>
              <a:t>raise taxes</a:t>
            </a:r>
            <a:r>
              <a:rPr lang="en-US" dirty="0" smtClean="0"/>
              <a:t> </a:t>
            </a:r>
            <a:r>
              <a:rPr lang="en-US" dirty="0"/>
              <a:t>in the face of a recession, </a:t>
            </a:r>
            <a:r>
              <a:rPr lang="en-US" u="sng" dirty="0"/>
              <a:t>exactly the wrong thing </a:t>
            </a:r>
            <a:r>
              <a:rPr lang="en-US" dirty="0"/>
              <a:t>from a </a:t>
            </a:r>
            <a:r>
              <a:rPr lang="en-US" dirty="0" smtClean="0"/>
              <a:t>macroeconomic point </a:t>
            </a:r>
            <a:r>
              <a:rPr lang="en-US" dirty="0"/>
              <a:t>of view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2903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  <a:alpha val="80000"/>
            </a:schemeClr>
          </a:solidFill>
        </p:spPr>
        <p:txBody>
          <a:bodyPr/>
          <a:lstStyle/>
          <a:p>
            <a:r>
              <a:rPr lang="en-US" spc="0" dirty="0" smtClean="0"/>
              <a:t>The Social Cost of Debt</a:t>
            </a:r>
            <a:endParaRPr lang="en-US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343400"/>
            <a:ext cx="9144000" cy="1524000"/>
          </a:xfrm>
          <a:solidFill>
            <a:schemeClr val="tx1">
              <a:alpha val="82000"/>
            </a:schemeClr>
          </a:solidFill>
        </p:spPr>
        <p:txBody>
          <a:bodyPr>
            <a:normAutofit fontScale="92500"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Greece  (the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Govt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imposed severe spending cuts to qualify for loans. Greeks (the People) angered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their government’s 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harsh </a:t>
            </a:r>
            <a:r>
              <a:rPr lang="en-US" sz="2800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austerity </a:t>
            </a:r>
            <a:r>
              <a:rPr lang="en-US" sz="28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measures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took 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the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streets in protest.</a:t>
            </a:r>
          </a:p>
        </p:txBody>
      </p:sp>
    </p:spTree>
    <p:extLst>
      <p:ext uri="{BB962C8B-B14F-4D97-AF65-F5344CB8AC3E}">
        <p14:creationId xmlns="" xmlns:p14="http://schemas.microsoft.com/office/powerpoint/2010/main" val="404856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0" dirty="0" smtClean="0"/>
              <a:t>The Comparison of National Debt, 2013</a:t>
            </a:r>
            <a:endParaRPr lang="en-US" spc="0" dirty="0"/>
          </a:p>
        </p:txBody>
      </p:sp>
      <p:pic>
        <p:nvPicPr>
          <p:cNvPr id="45058" name="Picture 2" descr="C:\Users\solina\Dropbox\Krugman 3e Dynamic PPTs\Krugman 3e material\Images_High Res\CH28\CH28\Krug3e_28UN07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0"/>
            <a:ext cx="8229600" cy="49133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91200" y="6465232"/>
            <a:ext cx="23038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Source: International Monetary Fund</a:t>
            </a:r>
          </a:p>
        </p:txBody>
      </p:sp>
    </p:spTree>
    <p:extLst>
      <p:ext uri="{BB962C8B-B14F-4D97-AF65-F5344CB8AC3E}">
        <p14:creationId xmlns="" xmlns:p14="http://schemas.microsoft.com/office/powerpoint/2010/main" val="393290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Deficits and </a:t>
            </a:r>
            <a:r>
              <a:rPr lang="en-US" spc="0" dirty="0" smtClean="0"/>
              <a:t>Debt in the US </a:t>
            </a:r>
            <a:endParaRPr lang="en-US" spc="0" dirty="0"/>
          </a:p>
        </p:txBody>
      </p:sp>
      <p:sp>
        <p:nvSpPr>
          <p:cNvPr id="56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widely used measure of fiscal health is the </a:t>
            </a:r>
            <a:r>
              <a:rPr lang="en-US" sz="2400" b="1" u="sng" dirty="0"/>
              <a:t>debt–GDP ratio</a:t>
            </a:r>
            <a:r>
              <a:rPr lang="en-US" sz="2400" b="1" dirty="0"/>
              <a:t>. </a:t>
            </a:r>
          </a:p>
          <a:p>
            <a:endParaRPr lang="en-US" sz="2800" dirty="0"/>
          </a:p>
        </p:txBody>
      </p:sp>
      <p:pic>
        <p:nvPicPr>
          <p:cNvPr id="4097" name="Picture 1" descr="C:\Users\solina\Dropbox\Krugman 3e Dynamic PPTs\Krugman 3e material\Images_High Res\CH28\CH28\Krug3e_fig_28_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" y="2133600"/>
            <a:ext cx="9039600" cy="3401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40659" y="5486400"/>
            <a:ext cx="28937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itchFamily="34" charset="0"/>
              </a:rPr>
              <a:t>Source: Office of Management and Budget.</a:t>
            </a:r>
          </a:p>
        </p:txBody>
      </p:sp>
    </p:spTree>
    <p:extLst>
      <p:ext uri="{BB962C8B-B14F-4D97-AF65-F5344CB8AC3E}">
        <p14:creationId xmlns="" xmlns:p14="http://schemas.microsoft.com/office/powerpoint/2010/main" val="9790617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 smtClean="0"/>
              <a:t>Implicit Liabilities</a:t>
            </a:r>
            <a:endParaRPr lang="en-US" spc="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4648200"/>
          </a:xfrm>
        </p:spPr>
        <p:txBody>
          <a:bodyPr>
            <a:normAutofit/>
          </a:bodyPr>
          <a:lstStyle/>
          <a:p>
            <a:r>
              <a:rPr lang="en-US" sz="2000" i="1" dirty="0" smtClean="0">
                <a:solidFill>
                  <a:srgbClr val="990033"/>
                </a:solidFill>
              </a:rPr>
              <a:t>Implicit liabilities: </a:t>
            </a:r>
            <a:r>
              <a:rPr lang="en-US" sz="2000" b="0" dirty="0" smtClean="0"/>
              <a:t>spending promises made by governments that are </a:t>
            </a:r>
            <a:r>
              <a:rPr lang="en-US" sz="2000" dirty="0" smtClean="0"/>
              <a:t>effectively a debt </a:t>
            </a:r>
            <a:r>
              <a:rPr lang="en-US" sz="2000" b="0" dirty="0" smtClean="0"/>
              <a:t>despite the fact that they are </a:t>
            </a:r>
            <a:r>
              <a:rPr lang="en-US" sz="2000" dirty="0" smtClean="0"/>
              <a:t>not included in the usual debt statistics</a:t>
            </a:r>
            <a:r>
              <a:rPr lang="en-US" sz="2000" b="0" dirty="0" smtClean="0"/>
              <a:t>.</a:t>
            </a:r>
          </a:p>
          <a:p>
            <a:r>
              <a:rPr lang="en-US" sz="2000" dirty="0" smtClean="0"/>
              <a:t>Projections: The </a:t>
            </a:r>
            <a:r>
              <a:rPr lang="en-US" sz="2000" dirty="0" smtClean="0">
                <a:solidFill>
                  <a:srgbClr val="990033"/>
                </a:solidFill>
              </a:rPr>
              <a:t>aging population </a:t>
            </a:r>
            <a:r>
              <a:rPr lang="en-US" sz="2000" dirty="0" smtClean="0"/>
              <a:t>plus </a:t>
            </a:r>
            <a:r>
              <a:rPr lang="en-US" sz="2000" dirty="0" smtClean="0">
                <a:solidFill>
                  <a:srgbClr val="990033"/>
                </a:solidFill>
              </a:rPr>
              <a:t>rising health care costs </a:t>
            </a:r>
            <a:r>
              <a:rPr lang="en-US" sz="2000" dirty="0" smtClean="0"/>
              <a:t>will pose real problems for the federal budget in the future</a:t>
            </a:r>
            <a:endParaRPr lang="en-US" sz="2000" dirty="0"/>
          </a:p>
        </p:txBody>
      </p:sp>
      <p:pic>
        <p:nvPicPr>
          <p:cNvPr id="46082" name="Picture 2" descr="C:\Users\solina\Dropbox\Krugman 3e Dynamic PPTs\Krugman 3e material\Images_High Res\CH28\CH28\Krug3e_fig_28_12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5872"/>
            <a:ext cx="8229600" cy="40721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4650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 smtClean="0"/>
              <a:t>Where the tax revenues go to?</a:t>
            </a:r>
            <a:endParaRPr lang="en-US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839200" cy="5410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Some important government programs</a:t>
            </a:r>
          </a:p>
          <a:p>
            <a:pPr lvl="1"/>
            <a:r>
              <a:rPr lang="en-US" i="1" dirty="0" smtClean="0">
                <a:solidFill>
                  <a:srgbClr val="990033"/>
                </a:solidFill>
              </a:rPr>
              <a:t>TR= Transfers </a:t>
            </a:r>
          </a:p>
          <a:p>
            <a:pPr lvl="1"/>
            <a:r>
              <a:rPr lang="en-US" i="1" dirty="0" smtClean="0">
                <a:solidFill>
                  <a:srgbClr val="990033"/>
                </a:solidFill>
              </a:rPr>
              <a:t>Social insurance programs: </a:t>
            </a:r>
            <a:r>
              <a:rPr lang="en-US" b="0" dirty="0" smtClean="0"/>
              <a:t>government programs intended </a:t>
            </a:r>
            <a:r>
              <a:rPr lang="en-US" b="0" dirty="0"/>
              <a:t>to protect families against economic hardship</a:t>
            </a:r>
            <a:r>
              <a:rPr lang="en-US" b="0" dirty="0" smtClean="0"/>
              <a:t>.</a:t>
            </a:r>
          </a:p>
          <a:p>
            <a:pPr lvl="2"/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Security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Medicare 			</a:t>
            </a:r>
          </a:p>
          <a:p>
            <a:pPr lvl="2"/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Medicaid</a:t>
            </a:r>
          </a:p>
          <a:p>
            <a:pPr lvl="2"/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CHIP</a:t>
            </a:r>
          </a:p>
          <a:p>
            <a:pPr lvl="2"/>
            <a:r>
              <a:rPr lang="en-US" i="1" dirty="0" smtClean="0">
                <a:solidFill>
                  <a:srgbClr val="990033"/>
                </a:solidFill>
              </a:rPr>
              <a:t>Unemployment Benefits</a:t>
            </a:r>
          </a:p>
          <a:p>
            <a:pPr lvl="2"/>
            <a:r>
              <a:rPr lang="en-US" i="1" dirty="0" smtClean="0">
                <a:solidFill>
                  <a:srgbClr val="990033"/>
                </a:solidFill>
              </a:rPr>
              <a:t>Disability Benefits</a:t>
            </a:r>
          </a:p>
          <a:p>
            <a:pPr lvl="2"/>
            <a:r>
              <a:rPr lang="en-US" i="1" dirty="0" smtClean="0">
                <a:solidFill>
                  <a:srgbClr val="990033"/>
                </a:solidFill>
              </a:rPr>
              <a:t>Food Coupon</a:t>
            </a:r>
          </a:p>
          <a:p>
            <a:pPr lvl="2"/>
            <a:r>
              <a:rPr lang="en-US" i="1" dirty="0" smtClean="0">
                <a:solidFill>
                  <a:srgbClr val="990033"/>
                </a:solidFill>
              </a:rPr>
              <a:t>Temporary Assistance to Families in Need</a:t>
            </a:r>
          </a:p>
          <a:p>
            <a:pPr lvl="2"/>
            <a:endParaRPr lang="en-US" i="1" dirty="0" smtClean="0">
              <a:solidFill>
                <a:srgbClr val="990033"/>
              </a:solidFill>
            </a:endParaRPr>
          </a:p>
          <a:p>
            <a:pPr lvl="2"/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2" descr="http://www.sxc.hu/pic/l/y/ym/ym/169849_3851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553200" y="2514600"/>
            <a:ext cx="24384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21593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0" dirty="0"/>
              <a:t>Government Spending </a:t>
            </a:r>
            <a:r>
              <a:rPr lang="en-US" spc="0" dirty="0" smtClean="0"/>
              <a:t>in</a:t>
            </a:r>
            <a:r>
              <a:rPr lang="en-US" spc="0" dirty="0"/>
              <a:t> </a:t>
            </a:r>
            <a:r>
              <a:rPr lang="en-US" spc="0" dirty="0" smtClean="0"/>
              <a:t>the U.S., </a:t>
            </a:r>
            <a:r>
              <a:rPr lang="en-US" spc="0" dirty="0"/>
              <a:t>2007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9400" y="1295400"/>
            <a:ext cx="2514600" cy="19812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Government purchases(G): </a:t>
            </a:r>
            <a:r>
              <a:rPr lang="en-US" sz="2000" dirty="0" smtClean="0"/>
              <a:t>National defense and education are the biggest categories.</a:t>
            </a:r>
            <a:endParaRPr lang="en-US" sz="2000" dirty="0"/>
          </a:p>
        </p:txBody>
      </p:sp>
      <p:pic>
        <p:nvPicPr>
          <p:cNvPr id="2050" name="Picture 2" descr="C:\Users\solina\Dropbox\Krugman 3e Dynamic PPTs\Krugman 3e material\Images_High Res\CH28\CH28\Krug3e_fig_28_03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987" y1="2111" x2="58638" y2="2333"/>
                        <a14:foregroundMark x1="1283" y1="4000" x2="59230" y2="4667"/>
                        <a14:foregroundMark x1="28134" y1="8222" x2="32379" y2="8000"/>
                        <a14:foregroundMark x1="31392" y1="8778" x2="33465" y2="1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5317575" cy="4724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95430" y="6352401"/>
            <a:ext cx="2481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itchFamily="34" charset="0"/>
              </a:rPr>
              <a:t>Source: Bureau of Economic Analysis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81800" y="4038600"/>
            <a:ext cx="25146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28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990033"/>
                </a:solidFill>
              </a:rPr>
              <a:t>Government transfers(TR):</a:t>
            </a:r>
          </a:p>
          <a:p>
            <a:r>
              <a:rPr lang="en-US" sz="2000" dirty="0" smtClean="0"/>
              <a:t>Social Security, Medicare and Medicaid are the biggest programs.</a:t>
            </a: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239565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spc="0" dirty="0" smtClean="0"/>
              <a:t>Fiscal Policy: </a:t>
            </a:r>
            <a:r>
              <a:rPr lang="en-US" spc="0" dirty="0" smtClean="0"/>
              <a:t>	</a:t>
            </a:r>
            <a:r>
              <a:rPr lang="en-US" sz="4000" spc="0" dirty="0" smtClean="0"/>
              <a:t>Expansionary or </a:t>
            </a:r>
            <a:r>
              <a:rPr lang="en-US" sz="4000" spc="0" dirty="0" err="1" smtClean="0"/>
              <a:t>Contractionary</a:t>
            </a:r>
            <a:endParaRPr lang="en-US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solidFill>
                  <a:srgbClr val="990033"/>
                </a:solidFill>
              </a:rPr>
              <a:t>Fiscal policy: </a:t>
            </a:r>
            <a:r>
              <a:rPr lang="en-US" b="0" dirty="0"/>
              <a:t>the use </a:t>
            </a:r>
            <a:r>
              <a:rPr lang="en-US" b="0" dirty="0" smtClean="0"/>
              <a:t>of taxes</a:t>
            </a:r>
            <a:r>
              <a:rPr lang="en-US" b="0" dirty="0"/>
              <a:t>, government transfers, or government </a:t>
            </a:r>
            <a:r>
              <a:rPr lang="en-US" b="0" dirty="0" smtClean="0"/>
              <a:t>purchases of </a:t>
            </a:r>
            <a:r>
              <a:rPr lang="en-US" b="0" dirty="0"/>
              <a:t>goods and services to shift the </a:t>
            </a:r>
            <a:r>
              <a:rPr lang="en-US" b="0" dirty="0" smtClean="0"/>
              <a:t>aggregate demand </a:t>
            </a:r>
            <a:r>
              <a:rPr lang="en-US" b="0" dirty="0"/>
              <a:t>curve</a:t>
            </a:r>
            <a:r>
              <a:rPr lang="en-US" b="0" dirty="0" smtClean="0"/>
              <a:t>.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 descr="President_George_W__Bush_and_Barack_Obama_meet_in_Oval_Office.jpg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2334" y="2753833"/>
            <a:ext cx="4599333" cy="41081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7" name="Oval Callout 6"/>
          <p:cNvSpPr/>
          <p:nvPr/>
        </p:nvSpPr>
        <p:spPr>
          <a:xfrm>
            <a:off x="76200" y="2971800"/>
            <a:ext cx="2209800" cy="1828800"/>
          </a:xfrm>
          <a:prstGeom prst="wedgeEllipseCallout">
            <a:avLst>
              <a:gd name="adj1" fmla="val 70546"/>
              <a:gd name="adj2" fmla="val 13531"/>
            </a:avLst>
          </a:prstGeom>
          <a:solidFill>
            <a:srgbClr val="FFFF99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57200" y="3048000"/>
            <a:ext cx="17526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800" b="1" i="1" dirty="0">
                <a:latin typeface="Century Gothic" pitchFamily="34" charset="0"/>
              </a:rPr>
              <a:t>I tried a tax </a:t>
            </a:r>
            <a:r>
              <a:rPr lang="en-US" sz="2800" b="1" i="1" dirty="0" smtClean="0">
                <a:latin typeface="Century Gothic" pitchFamily="34" charset="0"/>
              </a:rPr>
              <a:t>cut and tax rebate.</a:t>
            </a:r>
            <a:endParaRPr lang="en-US" sz="2800" b="1" i="1" dirty="0">
              <a:latin typeface="Century Gothic" pitchFamily="34" charset="0"/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6629400" y="2743200"/>
            <a:ext cx="2438400" cy="2630488"/>
          </a:xfrm>
          <a:prstGeom prst="wedgeEllipseCallout">
            <a:avLst>
              <a:gd name="adj1" fmla="val -73419"/>
              <a:gd name="adj2" fmla="val -1053"/>
            </a:avLst>
          </a:prstGeom>
          <a:solidFill>
            <a:srgbClr val="FFFF99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934200" y="3400425"/>
            <a:ext cx="19812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b="1" i="1" dirty="0">
                <a:latin typeface="Century Gothic" pitchFamily="34" charset="0"/>
              </a:rPr>
              <a:t>George, I’m gonna go in a different direction.</a:t>
            </a:r>
          </a:p>
        </p:txBody>
      </p:sp>
    </p:spTree>
    <p:extLst>
      <p:ext uri="{BB962C8B-B14F-4D97-AF65-F5344CB8AC3E}">
        <p14:creationId xmlns="" xmlns:p14="http://schemas.microsoft.com/office/powerpoint/2010/main" val="260676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2">
            <a:lum/>
          </a:blip>
          <a:srcRect/>
          <a:stretch>
            <a:fillRect t="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spc="0" dirty="0" smtClean="0"/>
              <a:t>Fiscal Policy: Through C, I, and G</a:t>
            </a:r>
            <a:endParaRPr lang="en-US" sz="3600" spc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32933"/>
            <a:ext cx="9144000" cy="4834468"/>
          </a:xfrm>
          <a:solidFill>
            <a:schemeClr val="bg1">
              <a:alpha val="62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rgbClr val="990033"/>
                </a:solidFill>
              </a:rPr>
              <a:t>GDP = </a:t>
            </a:r>
            <a:r>
              <a:rPr lang="en-US" sz="4000" i="1" dirty="0">
                <a:solidFill>
                  <a:srgbClr val="990033"/>
                </a:solidFill>
              </a:rPr>
              <a:t>C </a:t>
            </a:r>
            <a:r>
              <a:rPr lang="en-US" sz="4000" dirty="0">
                <a:solidFill>
                  <a:srgbClr val="990033"/>
                </a:solidFill>
              </a:rPr>
              <a:t>+ </a:t>
            </a:r>
            <a:r>
              <a:rPr lang="en-US" sz="4000" i="1" dirty="0">
                <a:solidFill>
                  <a:srgbClr val="990033"/>
                </a:solidFill>
              </a:rPr>
              <a:t>I </a:t>
            </a:r>
            <a:r>
              <a:rPr lang="en-US" sz="4000" dirty="0">
                <a:solidFill>
                  <a:srgbClr val="990033"/>
                </a:solidFill>
              </a:rPr>
              <a:t>+ </a:t>
            </a:r>
            <a:r>
              <a:rPr lang="en-US" sz="4000" i="1" dirty="0">
                <a:solidFill>
                  <a:srgbClr val="990033"/>
                </a:solidFill>
              </a:rPr>
              <a:t>G </a:t>
            </a:r>
            <a:r>
              <a:rPr lang="en-US" sz="4000" dirty="0">
                <a:solidFill>
                  <a:srgbClr val="990033"/>
                </a:solidFill>
              </a:rPr>
              <a:t>+ </a:t>
            </a:r>
            <a:r>
              <a:rPr lang="en-US" sz="4000" i="1" dirty="0">
                <a:solidFill>
                  <a:srgbClr val="990033"/>
                </a:solidFill>
              </a:rPr>
              <a:t>X – </a:t>
            </a:r>
            <a:r>
              <a:rPr lang="en-US" sz="4000" i="1" dirty="0" smtClean="0">
                <a:solidFill>
                  <a:srgbClr val="990033"/>
                </a:solidFill>
              </a:rPr>
              <a:t>IM</a:t>
            </a:r>
            <a:endParaRPr lang="en-US" sz="3600" b="0" i="1" dirty="0"/>
          </a:p>
          <a:p>
            <a:r>
              <a:rPr lang="en-US" sz="2800" dirty="0" smtClean="0"/>
              <a:t>The government </a:t>
            </a:r>
            <a:r>
              <a:rPr lang="en-US" sz="2800" u="sng" dirty="0" smtClean="0"/>
              <a:t>directly</a:t>
            </a:r>
            <a:r>
              <a:rPr lang="en-US" sz="2800" dirty="0" smtClean="0"/>
              <a:t> controls </a:t>
            </a:r>
            <a:r>
              <a:rPr lang="en-US" sz="2800" i="1" dirty="0" smtClean="0">
                <a:solidFill>
                  <a:srgbClr val="990033"/>
                </a:solidFill>
              </a:rPr>
              <a:t>G</a:t>
            </a:r>
            <a:r>
              <a:rPr lang="en-US" sz="2800" dirty="0" smtClean="0"/>
              <a:t> and </a:t>
            </a:r>
            <a:r>
              <a:rPr lang="en-US" sz="2800" u="sng" dirty="0" smtClean="0"/>
              <a:t>indirectly</a:t>
            </a:r>
            <a:r>
              <a:rPr lang="en-US" sz="2800" dirty="0" smtClean="0"/>
              <a:t> affects </a:t>
            </a:r>
            <a:r>
              <a:rPr lang="en-US" sz="2800" i="1" dirty="0" smtClean="0">
                <a:solidFill>
                  <a:srgbClr val="990033"/>
                </a:solidFill>
              </a:rPr>
              <a:t>C</a:t>
            </a:r>
            <a:r>
              <a:rPr lang="en-US" sz="2800" dirty="0" smtClean="0"/>
              <a:t> and </a:t>
            </a:r>
            <a:r>
              <a:rPr lang="en-US" sz="2800" i="1" dirty="0">
                <a:solidFill>
                  <a:srgbClr val="990033"/>
                </a:solidFill>
              </a:rPr>
              <a:t>I</a:t>
            </a:r>
            <a:r>
              <a:rPr lang="en-US" sz="2800" dirty="0" smtClean="0">
                <a:solidFill>
                  <a:srgbClr val="990033"/>
                </a:solidFill>
              </a:rPr>
              <a:t>.</a:t>
            </a:r>
          </a:p>
          <a:p>
            <a:r>
              <a:rPr lang="en-US" sz="2800" dirty="0" smtClean="0">
                <a:solidFill>
                  <a:srgbClr val="990033"/>
                </a:solidFill>
              </a:rPr>
              <a:t>C= Consumers Expenditures</a:t>
            </a:r>
          </a:p>
          <a:p>
            <a:r>
              <a:rPr lang="en-US" sz="2800" dirty="0" smtClean="0">
                <a:solidFill>
                  <a:srgbClr val="990033"/>
                </a:solidFill>
              </a:rPr>
              <a:t>I = Business Investments (Firms, Corporations)</a:t>
            </a:r>
            <a:endParaRPr lang="en-US" sz="2800" dirty="0">
              <a:solidFill>
                <a:srgbClr val="990033"/>
              </a:solidFill>
            </a:endParaRPr>
          </a:p>
          <a:p>
            <a:r>
              <a:rPr lang="en-US" sz="2800" dirty="0" smtClean="0"/>
              <a:t>How? </a:t>
            </a:r>
          </a:p>
          <a:p>
            <a:pPr lvl="1"/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C: Household incomes are affected by taxes and transfers  (C = Y-T+TR), and </a:t>
            </a:r>
          </a:p>
          <a:p>
            <a:pPr lvl="1"/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I: business investment is affected by taxes and regulations (I = f (t, </a:t>
            </a:r>
            <a:r>
              <a:rPr lang="en-US" sz="20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0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reg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)).</a:t>
            </a:r>
          </a:p>
          <a:p>
            <a:r>
              <a:rPr lang="en-US" sz="2800" dirty="0"/>
              <a:t>So the government can shift the </a:t>
            </a:r>
            <a:r>
              <a:rPr lang="en-US" sz="2800" i="1" dirty="0"/>
              <a:t>AD</a:t>
            </a:r>
            <a:r>
              <a:rPr lang="en-US" sz="2800" dirty="0"/>
              <a:t> </a:t>
            </a:r>
            <a:r>
              <a:rPr lang="en-US" sz="2800" dirty="0" smtClean="0"/>
              <a:t>curve by doing Fiscal Policy.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4817534" y="1143000"/>
            <a:ext cx="457200" cy="4572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505200" y="1143000"/>
            <a:ext cx="457200" cy="4572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114800" y="1143000"/>
            <a:ext cx="457200" cy="4572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1395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pc="0" dirty="0"/>
              <a:t>Expansionary </a:t>
            </a:r>
            <a:r>
              <a:rPr lang="en-US" sz="3600" spc="0" dirty="0" smtClean="0"/>
              <a:t>Fiscal </a:t>
            </a:r>
            <a:r>
              <a:rPr lang="en-US" sz="3600" spc="0" dirty="0"/>
              <a:t>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067800" cy="3352800"/>
          </a:xfrm>
        </p:spPr>
        <p:txBody>
          <a:bodyPr/>
          <a:lstStyle/>
          <a:p>
            <a:r>
              <a:rPr lang="en-US" i="1" dirty="0">
                <a:solidFill>
                  <a:srgbClr val="990033"/>
                </a:solidFill>
              </a:rPr>
              <a:t>Expansionary fiscal </a:t>
            </a:r>
            <a:r>
              <a:rPr lang="en-US" i="1" dirty="0" smtClean="0">
                <a:solidFill>
                  <a:srgbClr val="990033"/>
                </a:solidFill>
              </a:rPr>
              <a:t>policy: </a:t>
            </a:r>
          </a:p>
          <a:p>
            <a:r>
              <a:rPr lang="en-US" sz="2800" b="0" dirty="0" smtClean="0"/>
              <a:t>fiscal </a:t>
            </a:r>
            <a:r>
              <a:rPr lang="en-US" sz="2800" b="0" dirty="0"/>
              <a:t>policy that </a:t>
            </a:r>
            <a:r>
              <a:rPr lang="en-US" sz="2800" b="0" u="sng" dirty="0"/>
              <a:t>increases</a:t>
            </a:r>
            <a:r>
              <a:rPr lang="en-US" sz="2800" b="0" dirty="0"/>
              <a:t> </a:t>
            </a:r>
            <a:r>
              <a:rPr lang="en-US" sz="2800" b="0" dirty="0" smtClean="0"/>
              <a:t> </a:t>
            </a:r>
            <a:r>
              <a:rPr lang="en-US" sz="2800" b="0" u="sng" dirty="0" smtClean="0"/>
              <a:t>AD</a:t>
            </a:r>
            <a:r>
              <a:rPr lang="en-US" sz="2800" b="0" dirty="0" smtClean="0"/>
              <a:t> (aggregate demand), via:</a:t>
            </a:r>
          </a:p>
          <a:p>
            <a:pPr marL="914400" lvl="1" indent="-457200">
              <a:buBlip>
                <a:blip r:embed="rId2"/>
              </a:buBlip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increase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government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purchases , G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>
              <a:buBlip>
                <a:blip r:embed="rId2"/>
              </a:buBlip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cut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taxes, T  (*including TAX REBATE) 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>
              <a:buBlip>
                <a:blip r:embed="rId2"/>
              </a:buBlip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increase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government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transfers, TR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4" name="Picture 2" descr="http://www.sxc.hu/pic/l/t/to/topfer/739322_5114752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592" t="8732" r="14144" b="5466"/>
          <a:stretch/>
        </p:blipFill>
        <p:spPr bwMode="auto">
          <a:xfrm>
            <a:off x="7315200" y="2590800"/>
            <a:ext cx="1524000" cy="29321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00400" y="3581400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0070C0"/>
                </a:solidFill>
                <a:latin typeface="Candara" pitchFamily="34" charset="0"/>
              </a:rPr>
              <a:t>Expansionary fiscal policy: </a:t>
            </a:r>
          </a:p>
          <a:p>
            <a:r>
              <a:rPr lang="en-US" sz="2400" b="1" i="1" dirty="0" smtClean="0">
                <a:solidFill>
                  <a:srgbClr val="0070C0"/>
                </a:solidFill>
                <a:latin typeface="Candara" pitchFamily="34" charset="0"/>
              </a:rPr>
              <a:t>extra “fuel” for the economy</a:t>
            </a:r>
            <a:endParaRPr lang="en-US" sz="2400" b="1" i="1" dirty="0">
              <a:solidFill>
                <a:srgbClr val="0070C0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666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59" name="Line 66"/>
          <p:cNvSpPr>
            <a:spLocks noChangeShapeType="1"/>
          </p:cNvSpPr>
          <p:nvPr/>
        </p:nvSpPr>
        <p:spPr bwMode="auto">
          <a:xfrm flipV="1">
            <a:off x="1466850" y="2474912"/>
            <a:ext cx="3725863" cy="2479675"/>
          </a:xfrm>
          <a:prstGeom prst="line">
            <a:avLst/>
          </a:prstGeom>
          <a:noFill/>
          <a:ln w="38100">
            <a:solidFill>
              <a:srgbClr val="EE313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1957" name="Line 63"/>
          <p:cNvSpPr>
            <a:spLocks noChangeShapeType="1"/>
          </p:cNvSpPr>
          <p:nvPr/>
        </p:nvSpPr>
        <p:spPr bwMode="auto">
          <a:xfrm>
            <a:off x="3444347" y="2336800"/>
            <a:ext cx="1587" cy="3459162"/>
          </a:xfrm>
          <a:prstGeom prst="line">
            <a:avLst/>
          </a:prstGeom>
          <a:noFill/>
          <a:ln w="38100">
            <a:solidFill>
              <a:srgbClr val="F79448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1938" name="Line 65"/>
          <p:cNvSpPr>
            <a:spLocks noChangeShapeType="1"/>
          </p:cNvSpPr>
          <p:nvPr/>
        </p:nvSpPr>
        <p:spPr bwMode="auto">
          <a:xfrm flipH="1" flipV="1">
            <a:off x="2153178" y="2336958"/>
            <a:ext cx="2530475" cy="2566988"/>
          </a:xfrm>
          <a:prstGeom prst="line">
            <a:avLst/>
          </a:prstGeom>
          <a:noFill/>
          <a:ln w="38100">
            <a:solidFill>
              <a:srgbClr val="3C5DA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1941" name="Line 5"/>
          <p:cNvSpPr>
            <a:spLocks noChangeShapeType="1"/>
          </p:cNvSpPr>
          <p:nvPr/>
        </p:nvSpPr>
        <p:spPr bwMode="auto">
          <a:xfrm flipH="1">
            <a:off x="623888" y="3624262"/>
            <a:ext cx="2770187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1942" name="Rectangle 7"/>
          <p:cNvSpPr>
            <a:spLocks noChangeArrowheads="1"/>
          </p:cNvSpPr>
          <p:nvPr/>
        </p:nvSpPr>
        <p:spPr bwMode="auto">
          <a:xfrm>
            <a:off x="3354388" y="5815012"/>
            <a:ext cx="2276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Y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44" name="Rectangle 13"/>
          <p:cNvSpPr>
            <a:spLocks noChangeArrowheads="1"/>
          </p:cNvSpPr>
          <p:nvPr/>
        </p:nvSpPr>
        <p:spPr bwMode="auto">
          <a:xfrm>
            <a:off x="328613" y="3467100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600" baseline="-25000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45" name="Rectangle 31"/>
          <p:cNvSpPr>
            <a:spLocks noChangeArrowheads="1"/>
          </p:cNvSpPr>
          <p:nvPr/>
        </p:nvSpPr>
        <p:spPr bwMode="auto">
          <a:xfrm>
            <a:off x="3605213" y="3521075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600" baseline="-25000" dirty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48" name="Rectangle 41"/>
          <p:cNvSpPr>
            <a:spLocks noChangeArrowheads="1"/>
          </p:cNvSpPr>
          <p:nvPr/>
        </p:nvSpPr>
        <p:spPr bwMode="auto">
          <a:xfrm>
            <a:off x="4967288" y="2209800"/>
            <a:ext cx="631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SRAS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52" name="Rectangle 49"/>
          <p:cNvSpPr>
            <a:spLocks noChangeArrowheads="1"/>
          </p:cNvSpPr>
          <p:nvPr/>
        </p:nvSpPr>
        <p:spPr bwMode="auto">
          <a:xfrm>
            <a:off x="3217863" y="2057400"/>
            <a:ext cx="533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LRAS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55" name="Rectangle 52"/>
          <p:cNvSpPr>
            <a:spLocks noChangeArrowheads="1"/>
          </p:cNvSpPr>
          <p:nvPr/>
        </p:nvSpPr>
        <p:spPr bwMode="auto">
          <a:xfrm>
            <a:off x="4724400" y="4899025"/>
            <a:ext cx="3590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2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58" name="Line 64"/>
          <p:cNvSpPr>
            <a:spLocks noChangeShapeType="1"/>
          </p:cNvSpPr>
          <p:nvPr/>
        </p:nvSpPr>
        <p:spPr bwMode="auto">
          <a:xfrm flipH="1" flipV="1">
            <a:off x="1354138" y="2718593"/>
            <a:ext cx="2532062" cy="2566988"/>
          </a:xfrm>
          <a:prstGeom prst="line">
            <a:avLst/>
          </a:prstGeom>
          <a:noFill/>
          <a:ln w="38100">
            <a:solidFill>
              <a:srgbClr val="AEC5E7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1960" name="Oval 68"/>
          <p:cNvSpPr>
            <a:spLocks noChangeArrowheads="1"/>
          </p:cNvSpPr>
          <p:nvPr/>
        </p:nvSpPr>
        <p:spPr bwMode="auto">
          <a:xfrm>
            <a:off x="3397250" y="3575050"/>
            <a:ext cx="106363" cy="1127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62" name="Freeform 76"/>
          <p:cNvSpPr>
            <a:spLocks/>
          </p:cNvSpPr>
          <p:nvPr/>
        </p:nvSpPr>
        <p:spPr bwMode="auto">
          <a:xfrm>
            <a:off x="609600" y="1981200"/>
            <a:ext cx="5226050" cy="3810000"/>
          </a:xfrm>
          <a:custGeom>
            <a:avLst/>
            <a:gdLst>
              <a:gd name="T0" fmla="*/ 6838066 w 3031"/>
              <a:gd name="T1" fmla="*/ 4853066 h 2072"/>
              <a:gd name="T2" fmla="*/ 0 w 3031"/>
              <a:gd name="T3" fmla="*/ 4853066 h 2072"/>
              <a:gd name="T4" fmla="*/ 0 w 3031"/>
              <a:gd name="T5" fmla="*/ 0 h 2072"/>
              <a:gd name="T6" fmla="*/ 0 60000 65536"/>
              <a:gd name="T7" fmla="*/ 0 60000 65536"/>
              <a:gd name="T8" fmla="*/ 0 60000 65536"/>
              <a:gd name="T9" fmla="*/ 0 w 3031"/>
              <a:gd name="T10" fmla="*/ 0 h 2072"/>
              <a:gd name="T11" fmla="*/ 3031 w 3031"/>
              <a:gd name="T12" fmla="*/ 2072 h 20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31" h="2072">
                <a:moveTo>
                  <a:pt x="3031" y="2072"/>
                </a:moveTo>
                <a:lnTo>
                  <a:pt x="0" y="2072"/>
                </a:lnTo>
                <a:lnTo>
                  <a:pt x="0" y="0"/>
                </a:lnTo>
              </a:path>
            </a:pathLst>
          </a:cu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400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51964" name="Line 186"/>
          <p:cNvSpPr>
            <a:spLocks noChangeShapeType="1"/>
          </p:cNvSpPr>
          <p:nvPr/>
        </p:nvSpPr>
        <p:spPr bwMode="auto">
          <a:xfrm>
            <a:off x="3429000" y="5815011"/>
            <a:ext cx="736873" cy="340597"/>
          </a:xfrm>
          <a:prstGeom prst="line">
            <a:avLst/>
          </a:prstGeom>
          <a:noFill/>
          <a:ln w="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1965" name="Freeform 187"/>
          <p:cNvSpPr>
            <a:spLocks/>
          </p:cNvSpPr>
          <p:nvPr/>
        </p:nvSpPr>
        <p:spPr bwMode="auto">
          <a:xfrm>
            <a:off x="4133319" y="5867400"/>
            <a:ext cx="990600" cy="609600"/>
          </a:xfrm>
          <a:custGeom>
            <a:avLst/>
            <a:gdLst>
              <a:gd name="T0" fmla="*/ 825712 w 155"/>
              <a:gd name="T1" fmla="*/ 436154 h 98"/>
              <a:gd name="T2" fmla="*/ 735150 w 155"/>
              <a:gd name="T3" fmla="*/ 541052 h 98"/>
              <a:gd name="T4" fmla="*/ 90562 w 155"/>
              <a:gd name="T5" fmla="*/ 541052 h 98"/>
              <a:gd name="T6" fmla="*/ 0 w 155"/>
              <a:gd name="T7" fmla="*/ 436154 h 98"/>
              <a:gd name="T8" fmla="*/ 0 w 155"/>
              <a:gd name="T9" fmla="*/ 104898 h 98"/>
              <a:gd name="T10" fmla="*/ 90562 w 155"/>
              <a:gd name="T11" fmla="*/ 0 h 98"/>
              <a:gd name="T12" fmla="*/ 735150 w 155"/>
              <a:gd name="T13" fmla="*/ 0 h 98"/>
              <a:gd name="T14" fmla="*/ 825712 w 155"/>
              <a:gd name="T15" fmla="*/ 104898 h 98"/>
              <a:gd name="T16" fmla="*/ 825712 w 155"/>
              <a:gd name="T17" fmla="*/ 436154 h 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5"/>
              <a:gd name="T28" fmla="*/ 0 h 98"/>
              <a:gd name="T29" fmla="*/ 155 w 155"/>
              <a:gd name="T30" fmla="*/ 98 h 9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5" h="98">
                <a:moveTo>
                  <a:pt x="155" y="79"/>
                </a:moveTo>
                <a:cubicBezTo>
                  <a:pt x="155" y="89"/>
                  <a:pt x="147" y="98"/>
                  <a:pt x="138" y="98"/>
                </a:cubicBezTo>
                <a:cubicBezTo>
                  <a:pt x="17" y="98"/>
                  <a:pt x="17" y="98"/>
                  <a:pt x="17" y="98"/>
                </a:cubicBezTo>
                <a:cubicBezTo>
                  <a:pt x="7" y="98"/>
                  <a:pt x="0" y="89"/>
                  <a:pt x="0" y="7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8"/>
                  <a:pt x="7" y="0"/>
                  <a:pt x="17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47" y="0"/>
                  <a:pt x="155" y="8"/>
                  <a:pt x="155" y="19"/>
                </a:cubicBezTo>
                <a:lnTo>
                  <a:pt x="155" y="79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66" name="Rectangle 30"/>
          <p:cNvSpPr>
            <a:spLocks noChangeArrowheads="1"/>
          </p:cNvSpPr>
          <p:nvPr/>
        </p:nvSpPr>
        <p:spPr bwMode="auto">
          <a:xfrm>
            <a:off x="5257800" y="5805488"/>
            <a:ext cx="1447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Myriad Pro" pitchFamily="34" charset="0"/>
                <a:ea typeface="ＭＳ Ｐゴシック" pitchFamily="34" charset="-128"/>
              </a:rPr>
              <a:t>Real GDP</a:t>
            </a:r>
          </a:p>
        </p:txBody>
      </p:sp>
      <p:sp>
        <p:nvSpPr>
          <p:cNvPr id="551967" name="Rectangle 31"/>
          <p:cNvSpPr>
            <a:spLocks noChangeArrowheads="1"/>
          </p:cNvSpPr>
          <p:nvPr/>
        </p:nvSpPr>
        <p:spPr bwMode="auto">
          <a:xfrm>
            <a:off x="76200" y="1331912"/>
            <a:ext cx="152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Myriad Pro" pitchFamily="34" charset="0"/>
                <a:ea typeface="ＭＳ Ｐゴシック" pitchFamily="34" charset="-128"/>
              </a:rPr>
              <a:t>Aggregate price level</a:t>
            </a:r>
          </a:p>
        </p:txBody>
      </p:sp>
      <p:sp>
        <p:nvSpPr>
          <p:cNvPr id="551968" name="Rectangle 32"/>
          <p:cNvSpPr>
            <a:spLocks noChangeArrowheads="1"/>
          </p:cNvSpPr>
          <p:nvPr/>
        </p:nvSpPr>
        <p:spPr bwMode="auto">
          <a:xfrm>
            <a:off x="4133319" y="5867400"/>
            <a:ext cx="12192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Potential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output</a:t>
            </a:r>
          </a:p>
        </p:txBody>
      </p:sp>
      <p:sp>
        <p:nvSpPr>
          <p:cNvPr id="551986" name="Rectangle 54"/>
          <p:cNvSpPr>
            <a:spLocks noChangeArrowheads="1"/>
          </p:cNvSpPr>
          <p:nvPr/>
        </p:nvSpPr>
        <p:spPr bwMode="auto">
          <a:xfrm>
            <a:off x="3914775" y="5284787"/>
            <a:ext cx="3590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AD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88" name="Freeform 56"/>
          <p:cNvSpPr>
            <a:spLocks/>
          </p:cNvSpPr>
          <p:nvPr/>
        </p:nvSpPr>
        <p:spPr bwMode="auto">
          <a:xfrm>
            <a:off x="2057399" y="6324600"/>
            <a:ext cx="1857375" cy="381000"/>
          </a:xfrm>
          <a:custGeom>
            <a:avLst/>
            <a:gdLst>
              <a:gd name="T0" fmla="*/ 1369419 w 257"/>
              <a:gd name="T1" fmla="*/ 203732 h 57"/>
              <a:gd name="T2" fmla="*/ 1278835 w 257"/>
              <a:gd name="T3" fmla="*/ 313857 h 57"/>
              <a:gd name="T4" fmla="*/ 90584 w 257"/>
              <a:gd name="T5" fmla="*/ 313857 h 57"/>
              <a:gd name="T6" fmla="*/ 0 w 257"/>
              <a:gd name="T7" fmla="*/ 203732 h 57"/>
              <a:gd name="T8" fmla="*/ 0 w 257"/>
              <a:gd name="T9" fmla="*/ 104619 h 57"/>
              <a:gd name="T10" fmla="*/ 90584 w 257"/>
              <a:gd name="T11" fmla="*/ 0 h 57"/>
              <a:gd name="T12" fmla="*/ 1278835 w 257"/>
              <a:gd name="T13" fmla="*/ 0 h 57"/>
              <a:gd name="T14" fmla="*/ 1369419 w 257"/>
              <a:gd name="T15" fmla="*/ 104619 h 57"/>
              <a:gd name="T16" fmla="*/ 1369419 w 257"/>
              <a:gd name="T17" fmla="*/ 203732 h 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7"/>
              <a:gd name="T28" fmla="*/ 0 h 57"/>
              <a:gd name="T29" fmla="*/ 257 w 257"/>
              <a:gd name="T30" fmla="*/ 57 h 5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7" h="57">
                <a:moveTo>
                  <a:pt x="257" y="37"/>
                </a:moveTo>
                <a:cubicBezTo>
                  <a:pt x="257" y="48"/>
                  <a:pt x="249" y="57"/>
                  <a:pt x="240" y="57"/>
                </a:cubicBezTo>
                <a:cubicBezTo>
                  <a:pt x="17" y="57"/>
                  <a:pt x="17" y="57"/>
                  <a:pt x="17" y="57"/>
                </a:cubicBezTo>
                <a:cubicBezTo>
                  <a:pt x="7" y="57"/>
                  <a:pt x="0" y="48"/>
                  <a:pt x="0" y="3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7" y="0"/>
                  <a:pt x="17" y="0"/>
                </a:cubicBezTo>
                <a:cubicBezTo>
                  <a:pt x="240" y="0"/>
                  <a:pt x="240" y="0"/>
                  <a:pt x="240" y="0"/>
                </a:cubicBezTo>
                <a:cubicBezTo>
                  <a:pt x="249" y="0"/>
                  <a:pt x="257" y="9"/>
                  <a:pt x="257" y="19"/>
                </a:cubicBezTo>
                <a:lnTo>
                  <a:pt x="257" y="37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89" name="Rectangle 53"/>
          <p:cNvSpPr>
            <a:spLocks noChangeArrowheads="1"/>
          </p:cNvSpPr>
          <p:nvPr/>
        </p:nvSpPr>
        <p:spPr bwMode="auto">
          <a:xfrm>
            <a:off x="2057400" y="6324600"/>
            <a:ext cx="16055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latin typeface="Myriad Pro" pitchFamily="34" charset="0"/>
                <a:ea typeface="ＭＳ Ｐゴシック" pitchFamily="34" charset="-128"/>
              </a:rPr>
              <a:t>Recessionary </a:t>
            </a:r>
            <a:r>
              <a:rPr lang="en-US" sz="1600" i="1" dirty="0">
                <a:latin typeface="Myriad Pro" pitchFamily="34" charset="0"/>
                <a:ea typeface="ＭＳ Ｐゴシック" pitchFamily="34" charset="-128"/>
              </a:rPr>
              <a:t>gap</a:t>
            </a:r>
          </a:p>
        </p:txBody>
      </p:sp>
      <p:sp>
        <p:nvSpPr>
          <p:cNvPr id="551990" name="Line 54"/>
          <p:cNvSpPr>
            <a:spLocks noChangeShapeType="1"/>
          </p:cNvSpPr>
          <p:nvPr/>
        </p:nvSpPr>
        <p:spPr bwMode="auto">
          <a:xfrm flipH="1">
            <a:off x="609600" y="4114800"/>
            <a:ext cx="2049463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1991" name="Rectangle 9"/>
          <p:cNvSpPr>
            <a:spLocks noChangeArrowheads="1"/>
          </p:cNvSpPr>
          <p:nvPr/>
        </p:nvSpPr>
        <p:spPr bwMode="auto">
          <a:xfrm>
            <a:off x="2625725" y="5815012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Y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93" name="Freeform 75"/>
          <p:cNvSpPr>
            <a:spLocks/>
          </p:cNvSpPr>
          <p:nvPr/>
        </p:nvSpPr>
        <p:spPr bwMode="auto">
          <a:xfrm>
            <a:off x="2725738" y="6108700"/>
            <a:ext cx="723900" cy="139700"/>
          </a:xfrm>
          <a:custGeom>
            <a:avLst/>
            <a:gdLst>
              <a:gd name="T0" fmla="*/ 0 w 136"/>
              <a:gd name="T1" fmla="*/ 0 h 25"/>
              <a:gd name="T2" fmla="*/ 63899 w 136"/>
              <a:gd name="T3" fmla="*/ 82915 h 25"/>
              <a:gd name="T4" fmla="*/ 319496 w 136"/>
              <a:gd name="T5" fmla="*/ 82915 h 25"/>
              <a:gd name="T6" fmla="*/ 362095 w 136"/>
              <a:gd name="T7" fmla="*/ 138191 h 25"/>
              <a:gd name="T8" fmla="*/ 404694 w 136"/>
              <a:gd name="T9" fmla="*/ 82915 h 25"/>
              <a:gd name="T10" fmla="*/ 660291 w 136"/>
              <a:gd name="T11" fmla="*/ 82915 h 25"/>
              <a:gd name="T12" fmla="*/ 724190 w 136"/>
              <a:gd name="T13" fmla="*/ 0 h 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6"/>
              <a:gd name="T22" fmla="*/ 0 h 25"/>
              <a:gd name="T23" fmla="*/ 136 w 136"/>
              <a:gd name="T24" fmla="*/ 25 h 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6" h="25">
                <a:moveTo>
                  <a:pt x="0" y="0"/>
                </a:moveTo>
                <a:cubicBezTo>
                  <a:pt x="0" y="10"/>
                  <a:pt x="2" y="15"/>
                  <a:pt x="12" y="15"/>
                </a:cubicBezTo>
                <a:cubicBezTo>
                  <a:pt x="14" y="15"/>
                  <a:pt x="59" y="15"/>
                  <a:pt x="60" y="15"/>
                </a:cubicBezTo>
                <a:cubicBezTo>
                  <a:pt x="63" y="15"/>
                  <a:pt x="68" y="17"/>
                  <a:pt x="68" y="25"/>
                </a:cubicBezTo>
                <a:cubicBezTo>
                  <a:pt x="68" y="17"/>
                  <a:pt x="73" y="15"/>
                  <a:pt x="76" y="15"/>
                </a:cubicBezTo>
                <a:cubicBezTo>
                  <a:pt x="77" y="15"/>
                  <a:pt x="122" y="15"/>
                  <a:pt x="124" y="15"/>
                </a:cubicBezTo>
                <a:cubicBezTo>
                  <a:pt x="134" y="15"/>
                  <a:pt x="136" y="10"/>
                  <a:pt x="136" y="0"/>
                </a:cubicBezTo>
              </a:path>
            </a:pathLst>
          </a:custGeom>
          <a:noFill/>
          <a:ln w="15">
            <a:solidFill>
              <a:srgbClr val="6D6F7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1999" name="Rectangle 35"/>
          <p:cNvSpPr>
            <a:spLocks noChangeArrowheads="1"/>
          </p:cNvSpPr>
          <p:nvPr/>
        </p:nvSpPr>
        <p:spPr bwMode="auto">
          <a:xfrm>
            <a:off x="2472268" y="4262968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E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2000" name="Oval 69"/>
          <p:cNvSpPr>
            <a:spLocks noChangeArrowheads="1"/>
          </p:cNvSpPr>
          <p:nvPr/>
        </p:nvSpPr>
        <p:spPr bwMode="auto">
          <a:xfrm>
            <a:off x="2670175" y="4062412"/>
            <a:ext cx="109538" cy="1127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1600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2003" name="Line 67"/>
          <p:cNvSpPr>
            <a:spLocks noChangeShapeType="1"/>
          </p:cNvSpPr>
          <p:nvPr/>
        </p:nvSpPr>
        <p:spPr bwMode="auto">
          <a:xfrm flipV="1">
            <a:off x="2717803" y="4145280"/>
            <a:ext cx="0" cy="164592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2008" name="Rectangle 13"/>
          <p:cNvSpPr>
            <a:spLocks noChangeArrowheads="1"/>
          </p:cNvSpPr>
          <p:nvPr/>
        </p:nvSpPr>
        <p:spPr bwMode="auto">
          <a:xfrm>
            <a:off x="304800" y="4038600"/>
            <a:ext cx="2115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P</a:t>
            </a:r>
            <a:r>
              <a:rPr lang="en-US" sz="1600" baseline="-25000" dirty="0" smtClean="0">
                <a:solidFill>
                  <a:srgbClr val="000000"/>
                </a:solidFill>
                <a:latin typeface="Myriad Pro" pitchFamily="34" charset="0"/>
                <a:ea typeface="ＭＳ Ｐゴシック" pitchFamily="34" charset="-128"/>
              </a:rPr>
              <a:t>1</a:t>
            </a:r>
            <a:endParaRPr lang="en-US" sz="1600" i="1" dirty="0">
              <a:latin typeface="Myriad Pro" pitchFamily="34" charset="0"/>
              <a:ea typeface="ＭＳ Ｐゴシック" pitchFamily="34" charset="-128"/>
            </a:endParaRPr>
          </a:p>
        </p:txBody>
      </p:sp>
      <p:sp>
        <p:nvSpPr>
          <p:cNvPr id="552009" name="Rectangle 73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spc="0" dirty="0"/>
              <a:t>Expansionary Fiscal </a:t>
            </a:r>
            <a:r>
              <a:rPr lang="en-US" sz="3600" spc="0" dirty="0" smtClean="0"/>
              <a:t>Policy</a:t>
            </a:r>
            <a:br>
              <a:rPr lang="en-US" sz="3600" spc="0" dirty="0" smtClean="0"/>
            </a:br>
            <a:r>
              <a:rPr lang="en-US" sz="3600" spc="0" dirty="0" smtClean="0"/>
              <a:t>			Can  Close </a:t>
            </a:r>
            <a:r>
              <a:rPr lang="en-US" sz="3600" spc="0" dirty="0"/>
              <a:t>a Recessionary Gap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19800" y="1219200"/>
            <a:ext cx="3124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itchFamily="34" charset="0"/>
              </a:rPr>
              <a:t>Instead of waiting for the long-run correction mechanism (as in the Classical view), policy makers could choose to stimulate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itchFamily="34" charset="0"/>
              </a:rPr>
              <a:t>AD</a:t>
            </a:r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itchFamily="34" charset="0"/>
              </a:rPr>
              <a:t> and move the economy back toward long-run equilibrium by conducting expansionary fiscal policy.</a:t>
            </a:r>
            <a:endParaRPr lang="en-US" sz="2400" b="1" i="1" dirty="0">
              <a:solidFill>
                <a:schemeClr val="tx1">
                  <a:lumMod val="65000"/>
                  <a:lumOff val="35000"/>
                </a:schemeClr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71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05833 0.07778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5519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1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5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1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38" grpId="0" animBg="1"/>
      <p:bldP spid="551938" grpId="1" animBg="1"/>
      <p:bldP spid="551941" grpId="0" animBg="1"/>
      <p:bldP spid="551944" grpId="0"/>
      <p:bldP spid="551945" grpId="0"/>
      <p:bldP spid="551955" grpId="0"/>
      <p:bldP spid="55196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pc="0" dirty="0" err="1" smtClean="0"/>
              <a:t>Contractionary</a:t>
            </a:r>
            <a:r>
              <a:rPr lang="en-US" sz="3600" spc="0" dirty="0" smtClean="0"/>
              <a:t> </a:t>
            </a:r>
            <a:r>
              <a:rPr lang="en-US" sz="3600" spc="0" dirty="0"/>
              <a:t>Fiscal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067800" cy="3352800"/>
          </a:xfrm>
        </p:spPr>
        <p:txBody>
          <a:bodyPr/>
          <a:lstStyle/>
          <a:p>
            <a:r>
              <a:rPr lang="en-US" i="1" dirty="0" smtClean="0">
                <a:solidFill>
                  <a:srgbClr val="990033"/>
                </a:solidFill>
              </a:rPr>
              <a:t>Contractionary </a:t>
            </a:r>
            <a:r>
              <a:rPr lang="en-US" i="1" dirty="0">
                <a:solidFill>
                  <a:srgbClr val="990033"/>
                </a:solidFill>
              </a:rPr>
              <a:t>fiscal </a:t>
            </a:r>
            <a:r>
              <a:rPr lang="en-US" i="1" dirty="0" smtClean="0">
                <a:solidFill>
                  <a:srgbClr val="990033"/>
                </a:solidFill>
              </a:rPr>
              <a:t>policy: </a:t>
            </a:r>
          </a:p>
          <a:p>
            <a:r>
              <a:rPr lang="en-US" b="0" dirty="0" smtClean="0"/>
              <a:t>fiscal </a:t>
            </a:r>
            <a:r>
              <a:rPr lang="en-US" b="0" dirty="0"/>
              <a:t>policy that </a:t>
            </a:r>
            <a:r>
              <a:rPr lang="en-US" b="0" u="sng" dirty="0" smtClean="0"/>
              <a:t>decreases AD </a:t>
            </a:r>
            <a:r>
              <a:rPr lang="en-US" b="0" dirty="0" smtClean="0"/>
              <a:t>(aggregate demand):</a:t>
            </a:r>
          </a:p>
          <a:p>
            <a:pPr marL="914400" lvl="1" indent="-457200">
              <a:buBlip>
                <a:blip r:embed="rId2"/>
              </a:buBlip>
            </a:pP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reduction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government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purchases, G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>
              <a:buBlip>
                <a:blip r:embed="rId2"/>
              </a:buBlip>
            </a:pP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increase in taxes, 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>
              <a:buBlip>
                <a:blip r:embed="rId2"/>
              </a:buBlip>
            </a:pP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reduction in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government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transfers, TR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6600" y="4495800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0070C0"/>
                </a:solidFill>
                <a:latin typeface="Candara" pitchFamily="34" charset="0"/>
              </a:rPr>
              <a:t>Contractionary fiscal policy: </a:t>
            </a:r>
          </a:p>
          <a:p>
            <a:r>
              <a:rPr lang="en-US" sz="2400" b="1" i="1" dirty="0" smtClean="0">
                <a:solidFill>
                  <a:srgbClr val="0070C0"/>
                </a:solidFill>
                <a:latin typeface="Candara" pitchFamily="34" charset="0"/>
              </a:rPr>
              <a:t>brakes for the economy</a:t>
            </a:r>
            <a:endParaRPr lang="en-US" sz="2400" b="1" i="1" dirty="0">
              <a:solidFill>
                <a:srgbClr val="0070C0"/>
              </a:solidFill>
              <a:latin typeface="Candara" pitchFamily="34" charset="0"/>
            </a:endParaRPr>
          </a:p>
        </p:txBody>
      </p:sp>
      <p:pic>
        <p:nvPicPr>
          <p:cNvPr id="33794" name="Picture 2" descr="http://www.sxc.hu/pic/l/a/as/asifthebes/1088027_9918961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19532" b="100000" l="57049" r="91278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6852" t="20250" r="5741"/>
          <a:stretch/>
        </p:blipFill>
        <p:spPr bwMode="auto">
          <a:xfrm>
            <a:off x="7086600" y="2819400"/>
            <a:ext cx="2057400" cy="3289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427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a5f5d82f63c2070bd6cd78ff32293fd5ba42646"/>
</p:tagLst>
</file>

<file path=ppt/theme/theme1.xml><?xml version="1.0" encoding="utf-8"?>
<a:theme xmlns:a="http://schemas.openxmlformats.org/drawingml/2006/main" name="newer Krugman 3e them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rugman 3e main content">
  <a:themeElements>
    <a:clrScheme name="Krugman 3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rugman 3e titles etc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Custom 1">
      <a:majorFont>
        <a:latin typeface="Garamon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Krugman 3e practic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Krugman 3e business cas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Krugman 3e discussion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Krugman 3e Pitfalls">
  <a:themeElements>
    <a:clrScheme name="Krugman 3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newer Krugman 3e theme</Template>
  <TotalTime>6538</TotalTime>
  <Words>1491</Words>
  <Application>Microsoft Office PowerPoint</Application>
  <PresentationFormat>On-screen Show (4:3)</PresentationFormat>
  <Paragraphs>222</Paragraphs>
  <Slides>28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newer Krugman 3e theme</vt:lpstr>
      <vt:lpstr>Krugman 3e main content</vt:lpstr>
      <vt:lpstr>1_Custom Design</vt:lpstr>
      <vt:lpstr>4_Custom Design</vt:lpstr>
      <vt:lpstr>Krugman 3e titles etc</vt:lpstr>
      <vt:lpstr>Krugman 3e practice</vt:lpstr>
      <vt:lpstr>Krugman 3e business case</vt:lpstr>
      <vt:lpstr>Krugman 3e discussion</vt:lpstr>
      <vt:lpstr>Krugman 3e Pitfalls</vt:lpstr>
      <vt:lpstr>Slide 1</vt:lpstr>
      <vt:lpstr>Fiscal Policy: The Basics</vt:lpstr>
      <vt:lpstr>Where the tax revenues go to?</vt:lpstr>
      <vt:lpstr>Government Spending in the U.S., 2007</vt:lpstr>
      <vt:lpstr>Fiscal Policy:  Expansionary or Contractionary</vt:lpstr>
      <vt:lpstr>Fiscal Policy: Through C, I, and G</vt:lpstr>
      <vt:lpstr>Expansionary Fiscal Policy</vt:lpstr>
      <vt:lpstr>Expansionary Fiscal Policy    Can  Close a Recessionary Gap</vt:lpstr>
      <vt:lpstr>Contractionary Fiscal Policy</vt:lpstr>
      <vt:lpstr>Contractionary Fiscal Policy    Can Close an Inflationary Gap</vt:lpstr>
      <vt:lpstr>Slide 11</vt:lpstr>
      <vt:lpstr>Slide 12</vt:lpstr>
      <vt:lpstr>A Cautionary Note: Lags in Fiscal Policy</vt:lpstr>
      <vt:lpstr>What Was in the Recovery Act?</vt:lpstr>
      <vt:lpstr>Fiscal Policy and the Multiplier</vt:lpstr>
      <vt:lpstr>Multipliers</vt:lpstr>
      <vt:lpstr>Examples on Multipliers</vt:lpstr>
      <vt:lpstr>Types of Fiscal Policy</vt:lpstr>
      <vt:lpstr>Multipliers and the Obama Stimulus</vt:lpstr>
      <vt:lpstr>Slide 20</vt:lpstr>
      <vt:lpstr>The Budget Balance Measures Fiscal Policy</vt:lpstr>
      <vt:lpstr>War Bond    from the World War I   </vt:lpstr>
      <vt:lpstr>Philosophies on Balancing the Budget</vt:lpstr>
      <vt:lpstr>Budget Policy in the United States</vt:lpstr>
      <vt:lpstr>The Social Cost of Debt</vt:lpstr>
      <vt:lpstr>The Comparison of National Debt, 2013</vt:lpstr>
      <vt:lpstr>Deficits and Debt in the US </vt:lpstr>
      <vt:lpstr>Implicit Liabilities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Solina Lindahl</dc:creator>
  <cp:lastModifiedBy>sicomblang</cp:lastModifiedBy>
  <cp:revision>140</cp:revision>
  <dcterms:created xsi:type="dcterms:W3CDTF">2012-08-02T22:31:04Z</dcterms:created>
  <dcterms:modified xsi:type="dcterms:W3CDTF">2016-03-21T19:33:39Z</dcterms:modified>
</cp:coreProperties>
</file>